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63" r:id="rId5"/>
    <p:sldId id="266" r:id="rId6"/>
    <p:sldId id="273" r:id="rId7"/>
    <p:sldId id="268" r:id="rId8"/>
    <p:sldId id="269" r:id="rId9"/>
    <p:sldId id="270" r:id="rId10"/>
    <p:sldId id="271" r:id="rId11"/>
    <p:sldId id="259" r:id="rId12"/>
    <p:sldId id="260" r:id="rId13"/>
    <p:sldId id="265" r:id="rId14"/>
    <p:sldId id="276" r:id="rId15"/>
    <p:sldId id="261" r:id="rId16"/>
    <p:sldId id="272"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60" d="100"/>
          <a:sy n="160" d="100"/>
        </p:scale>
        <p:origin x="3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AE72C-77F1-45A6-9467-C8C768CAB168}" type="doc">
      <dgm:prSet loTypeId="urn:microsoft.com/office/officeart/2005/8/layout/pyramid1" loCatId="pyramid" qsTypeId="urn:microsoft.com/office/officeart/2005/8/quickstyle/simple2" qsCatId="simple" csTypeId="urn:microsoft.com/office/officeart/2005/8/colors/colorful5" csCatId="colorful" phldr="1"/>
      <dgm:spPr/>
    </dgm:pt>
    <dgm:pt modelId="{BD4D0C99-F5D9-4AAA-BEFE-D74417A31D1E}">
      <dgm:prSet phldrT="[Texte]" custT="1"/>
      <dgm:spPr/>
      <dgm:t>
        <a:bodyPr/>
        <a:lstStyle/>
        <a:p>
          <a:endParaRPr lang="fr-FR" sz="1600" dirty="0">
            <a:latin typeface="Century Gothic (En-têtes)"/>
          </a:endParaRPr>
        </a:p>
        <a:p>
          <a:r>
            <a:rPr lang="fr-FR" sz="1600" dirty="0">
              <a:latin typeface="Century Gothic (En-têtes)"/>
            </a:rPr>
            <a:t>Leader</a:t>
          </a:r>
        </a:p>
      </dgm:t>
    </dgm:pt>
    <dgm:pt modelId="{B35F43B1-1B9C-4729-B426-EC12D2350E84}" type="parTrans" cxnId="{0EB54248-14BB-4D7E-A181-8F94694F7607}">
      <dgm:prSet/>
      <dgm:spPr/>
      <dgm:t>
        <a:bodyPr/>
        <a:lstStyle/>
        <a:p>
          <a:endParaRPr lang="fr-FR" sz="1600">
            <a:latin typeface="Century Gothic (En-têtes)"/>
          </a:endParaRPr>
        </a:p>
      </dgm:t>
    </dgm:pt>
    <dgm:pt modelId="{B5133052-2672-49BB-8F3F-23DCC1836ACB}" type="sibTrans" cxnId="{0EB54248-14BB-4D7E-A181-8F94694F7607}">
      <dgm:prSet/>
      <dgm:spPr/>
      <dgm:t>
        <a:bodyPr/>
        <a:lstStyle/>
        <a:p>
          <a:endParaRPr lang="fr-FR" sz="1600">
            <a:latin typeface="Century Gothic (En-têtes)"/>
          </a:endParaRPr>
        </a:p>
      </dgm:t>
    </dgm:pt>
    <dgm:pt modelId="{8A5EF308-B03F-494E-84B4-F05F7C5B1C08}">
      <dgm:prSet phldrT="[Texte]" custT="1"/>
      <dgm:spPr/>
      <dgm:t>
        <a:bodyPr/>
        <a:lstStyle/>
        <a:p>
          <a:r>
            <a:rPr lang="fr-FR" sz="1600" dirty="0" err="1">
              <a:latin typeface="Century Gothic (En-têtes)"/>
            </a:rPr>
            <a:t>Scientist</a:t>
          </a:r>
          <a:endParaRPr lang="fr-FR" sz="1600" dirty="0">
            <a:latin typeface="Century Gothic (En-têtes)"/>
          </a:endParaRPr>
        </a:p>
      </dgm:t>
    </dgm:pt>
    <dgm:pt modelId="{613A69ED-C787-4598-BAEC-99363059DABE}" type="parTrans" cxnId="{970895FF-4AA7-4765-8DE2-134A52C57762}">
      <dgm:prSet/>
      <dgm:spPr/>
      <dgm:t>
        <a:bodyPr/>
        <a:lstStyle/>
        <a:p>
          <a:endParaRPr lang="fr-FR" sz="1600">
            <a:latin typeface="Century Gothic (En-têtes)"/>
          </a:endParaRPr>
        </a:p>
      </dgm:t>
    </dgm:pt>
    <dgm:pt modelId="{497D3563-3C00-4BE0-966D-6269C7631EA9}" type="sibTrans" cxnId="{970895FF-4AA7-4765-8DE2-134A52C57762}">
      <dgm:prSet/>
      <dgm:spPr/>
      <dgm:t>
        <a:bodyPr/>
        <a:lstStyle/>
        <a:p>
          <a:endParaRPr lang="fr-FR" sz="1600">
            <a:latin typeface="Century Gothic (En-têtes)"/>
          </a:endParaRPr>
        </a:p>
      </dgm:t>
    </dgm:pt>
    <dgm:pt modelId="{0AA2C1F0-BA9C-4D4B-91CE-CFF54A33E4C4}">
      <dgm:prSet phldrT="[Texte]" custT="1"/>
      <dgm:spPr/>
      <dgm:t>
        <a:bodyPr/>
        <a:lstStyle/>
        <a:p>
          <a:r>
            <a:rPr lang="fr-FR" sz="1600" dirty="0" err="1">
              <a:latin typeface="Century Gothic (En-têtes)"/>
            </a:rPr>
            <a:t>Worker</a:t>
          </a:r>
          <a:endParaRPr lang="fr-FR" sz="1600" dirty="0">
            <a:latin typeface="Century Gothic (En-têtes)"/>
          </a:endParaRPr>
        </a:p>
      </dgm:t>
    </dgm:pt>
    <dgm:pt modelId="{1F8266E6-991D-4F3F-9318-493A1EE3C018}" type="parTrans" cxnId="{69CCA28E-0758-42FA-AB92-FE740910DE55}">
      <dgm:prSet/>
      <dgm:spPr/>
      <dgm:t>
        <a:bodyPr/>
        <a:lstStyle/>
        <a:p>
          <a:endParaRPr lang="fr-FR" sz="1600">
            <a:latin typeface="Century Gothic (En-têtes)"/>
          </a:endParaRPr>
        </a:p>
      </dgm:t>
    </dgm:pt>
    <dgm:pt modelId="{B4545C17-D357-466D-BB53-357F8AA376CF}" type="sibTrans" cxnId="{69CCA28E-0758-42FA-AB92-FE740910DE55}">
      <dgm:prSet/>
      <dgm:spPr/>
      <dgm:t>
        <a:bodyPr/>
        <a:lstStyle/>
        <a:p>
          <a:endParaRPr lang="fr-FR" sz="1600">
            <a:latin typeface="Century Gothic (En-têtes)"/>
          </a:endParaRPr>
        </a:p>
      </dgm:t>
    </dgm:pt>
    <dgm:pt modelId="{1831AA3E-EB1B-473F-86F0-81FCDE800352}">
      <dgm:prSet phldrT="[Texte]" custT="1"/>
      <dgm:spPr/>
      <dgm:t>
        <a:bodyPr/>
        <a:lstStyle/>
        <a:p>
          <a:r>
            <a:rPr lang="fr-FR" sz="1600" dirty="0">
              <a:latin typeface="Century Gothic (En-têtes)"/>
            </a:rPr>
            <a:t>Manager</a:t>
          </a:r>
        </a:p>
      </dgm:t>
    </dgm:pt>
    <dgm:pt modelId="{F14B947A-5648-45AD-A27E-DC5998AD319E}" type="parTrans" cxnId="{2DA88776-D457-4168-9140-9139C8E61F4E}">
      <dgm:prSet/>
      <dgm:spPr/>
      <dgm:t>
        <a:bodyPr/>
        <a:lstStyle/>
        <a:p>
          <a:endParaRPr lang="fr-FR" sz="1600">
            <a:latin typeface="Century Gothic (En-têtes)"/>
          </a:endParaRPr>
        </a:p>
      </dgm:t>
    </dgm:pt>
    <dgm:pt modelId="{D4740DB4-43CA-4AE4-8D9A-9D81FF091721}" type="sibTrans" cxnId="{2DA88776-D457-4168-9140-9139C8E61F4E}">
      <dgm:prSet/>
      <dgm:spPr/>
      <dgm:t>
        <a:bodyPr/>
        <a:lstStyle/>
        <a:p>
          <a:endParaRPr lang="fr-FR" sz="1600">
            <a:latin typeface="Century Gothic (En-têtes)"/>
          </a:endParaRPr>
        </a:p>
      </dgm:t>
    </dgm:pt>
    <dgm:pt modelId="{6B44E2B2-E436-41F7-B731-D761055CD504}" type="pres">
      <dgm:prSet presAssocID="{3DFAE72C-77F1-45A6-9467-C8C768CAB168}" presName="Name0" presStyleCnt="0">
        <dgm:presLayoutVars>
          <dgm:dir/>
          <dgm:animLvl val="lvl"/>
          <dgm:resizeHandles val="exact"/>
        </dgm:presLayoutVars>
      </dgm:prSet>
      <dgm:spPr/>
    </dgm:pt>
    <dgm:pt modelId="{A9676490-B422-41EC-8517-AE2EDC916A89}" type="pres">
      <dgm:prSet presAssocID="{BD4D0C99-F5D9-4AAA-BEFE-D74417A31D1E}" presName="Name8" presStyleCnt="0"/>
      <dgm:spPr/>
    </dgm:pt>
    <dgm:pt modelId="{FC3B9E2F-188A-4EED-B0CA-173FDBAD2858}" type="pres">
      <dgm:prSet presAssocID="{BD4D0C99-F5D9-4AAA-BEFE-D74417A31D1E}" presName="level" presStyleLbl="node1" presStyleIdx="0" presStyleCnt="4" custLinFactNeighborX="0" custLinFactNeighborY="-108">
        <dgm:presLayoutVars>
          <dgm:chMax val="1"/>
          <dgm:bulletEnabled val="1"/>
        </dgm:presLayoutVars>
      </dgm:prSet>
      <dgm:spPr/>
    </dgm:pt>
    <dgm:pt modelId="{D912F724-F28D-4F2A-AA61-746A168FB2A1}" type="pres">
      <dgm:prSet presAssocID="{BD4D0C99-F5D9-4AAA-BEFE-D74417A31D1E}" presName="levelTx" presStyleLbl="revTx" presStyleIdx="0" presStyleCnt="0">
        <dgm:presLayoutVars>
          <dgm:chMax val="1"/>
          <dgm:bulletEnabled val="1"/>
        </dgm:presLayoutVars>
      </dgm:prSet>
      <dgm:spPr/>
    </dgm:pt>
    <dgm:pt modelId="{F43D8F88-3B1E-4C86-9DCA-D77FC085B22E}" type="pres">
      <dgm:prSet presAssocID="{1831AA3E-EB1B-473F-86F0-81FCDE800352}" presName="Name8" presStyleCnt="0"/>
      <dgm:spPr/>
    </dgm:pt>
    <dgm:pt modelId="{DFDA8258-D457-4121-BC45-A52799714BB3}" type="pres">
      <dgm:prSet presAssocID="{1831AA3E-EB1B-473F-86F0-81FCDE800352}" presName="level" presStyleLbl="node1" presStyleIdx="1" presStyleCnt="4">
        <dgm:presLayoutVars>
          <dgm:chMax val="1"/>
          <dgm:bulletEnabled val="1"/>
        </dgm:presLayoutVars>
      </dgm:prSet>
      <dgm:spPr/>
    </dgm:pt>
    <dgm:pt modelId="{9CE532D6-D6CC-473F-8920-50F791E89D96}" type="pres">
      <dgm:prSet presAssocID="{1831AA3E-EB1B-473F-86F0-81FCDE800352}" presName="levelTx" presStyleLbl="revTx" presStyleIdx="0" presStyleCnt="0">
        <dgm:presLayoutVars>
          <dgm:chMax val="1"/>
          <dgm:bulletEnabled val="1"/>
        </dgm:presLayoutVars>
      </dgm:prSet>
      <dgm:spPr/>
    </dgm:pt>
    <dgm:pt modelId="{CFE02F22-F185-49DD-902A-A455C1EE715D}" type="pres">
      <dgm:prSet presAssocID="{8A5EF308-B03F-494E-84B4-F05F7C5B1C08}" presName="Name8" presStyleCnt="0"/>
      <dgm:spPr/>
    </dgm:pt>
    <dgm:pt modelId="{D4B182F4-A023-4862-B213-89A8CD4BB2B5}" type="pres">
      <dgm:prSet presAssocID="{8A5EF308-B03F-494E-84B4-F05F7C5B1C08}" presName="level" presStyleLbl="node1" presStyleIdx="2" presStyleCnt="4">
        <dgm:presLayoutVars>
          <dgm:chMax val="1"/>
          <dgm:bulletEnabled val="1"/>
        </dgm:presLayoutVars>
      </dgm:prSet>
      <dgm:spPr/>
    </dgm:pt>
    <dgm:pt modelId="{DE3D1B22-F056-4A60-B409-2928FF6D18AD}" type="pres">
      <dgm:prSet presAssocID="{8A5EF308-B03F-494E-84B4-F05F7C5B1C08}" presName="levelTx" presStyleLbl="revTx" presStyleIdx="0" presStyleCnt="0">
        <dgm:presLayoutVars>
          <dgm:chMax val="1"/>
          <dgm:bulletEnabled val="1"/>
        </dgm:presLayoutVars>
      </dgm:prSet>
      <dgm:spPr/>
    </dgm:pt>
    <dgm:pt modelId="{A186CE5A-2AB4-4788-BE77-DC99543B3F8E}" type="pres">
      <dgm:prSet presAssocID="{0AA2C1F0-BA9C-4D4B-91CE-CFF54A33E4C4}" presName="Name8" presStyleCnt="0"/>
      <dgm:spPr/>
    </dgm:pt>
    <dgm:pt modelId="{8148852E-82CE-4C51-9897-0D26761BE6CE}" type="pres">
      <dgm:prSet presAssocID="{0AA2C1F0-BA9C-4D4B-91CE-CFF54A33E4C4}" presName="level" presStyleLbl="node1" presStyleIdx="3" presStyleCnt="4">
        <dgm:presLayoutVars>
          <dgm:chMax val="1"/>
          <dgm:bulletEnabled val="1"/>
        </dgm:presLayoutVars>
      </dgm:prSet>
      <dgm:spPr/>
    </dgm:pt>
    <dgm:pt modelId="{7DF453B8-4AF1-4015-BF6D-206F52008C18}" type="pres">
      <dgm:prSet presAssocID="{0AA2C1F0-BA9C-4D4B-91CE-CFF54A33E4C4}" presName="levelTx" presStyleLbl="revTx" presStyleIdx="0" presStyleCnt="0">
        <dgm:presLayoutVars>
          <dgm:chMax val="1"/>
          <dgm:bulletEnabled val="1"/>
        </dgm:presLayoutVars>
      </dgm:prSet>
      <dgm:spPr/>
    </dgm:pt>
  </dgm:ptLst>
  <dgm:cxnLst>
    <dgm:cxn modelId="{5705D112-44D4-4BCE-BEA5-6073CF1FC053}" type="presOf" srcId="{1831AA3E-EB1B-473F-86F0-81FCDE800352}" destId="{9CE532D6-D6CC-473F-8920-50F791E89D96}" srcOrd="1" destOrd="0" presId="urn:microsoft.com/office/officeart/2005/8/layout/pyramid1"/>
    <dgm:cxn modelId="{0EB54248-14BB-4D7E-A181-8F94694F7607}" srcId="{3DFAE72C-77F1-45A6-9467-C8C768CAB168}" destId="{BD4D0C99-F5D9-4AAA-BEFE-D74417A31D1E}" srcOrd="0" destOrd="0" parTransId="{B35F43B1-1B9C-4729-B426-EC12D2350E84}" sibTransId="{B5133052-2672-49BB-8F3F-23DCC1836ACB}"/>
    <dgm:cxn modelId="{6271EB4E-D034-44DE-9D61-8F2BE446740F}" type="presOf" srcId="{BD4D0C99-F5D9-4AAA-BEFE-D74417A31D1E}" destId="{D912F724-F28D-4F2A-AA61-746A168FB2A1}" srcOrd="1" destOrd="0" presId="urn:microsoft.com/office/officeart/2005/8/layout/pyramid1"/>
    <dgm:cxn modelId="{D50F0255-0262-43DF-BD5A-486FE2DEC4D4}" type="presOf" srcId="{8A5EF308-B03F-494E-84B4-F05F7C5B1C08}" destId="{DE3D1B22-F056-4A60-B409-2928FF6D18AD}" srcOrd="1" destOrd="0" presId="urn:microsoft.com/office/officeart/2005/8/layout/pyramid1"/>
    <dgm:cxn modelId="{2DA88776-D457-4168-9140-9139C8E61F4E}" srcId="{3DFAE72C-77F1-45A6-9467-C8C768CAB168}" destId="{1831AA3E-EB1B-473F-86F0-81FCDE800352}" srcOrd="1" destOrd="0" parTransId="{F14B947A-5648-45AD-A27E-DC5998AD319E}" sibTransId="{D4740DB4-43CA-4AE4-8D9A-9D81FF091721}"/>
    <dgm:cxn modelId="{8F442C7B-5FB4-4C52-8A32-2A497AAA76E0}" type="presOf" srcId="{1831AA3E-EB1B-473F-86F0-81FCDE800352}" destId="{DFDA8258-D457-4121-BC45-A52799714BB3}" srcOrd="0" destOrd="0" presId="urn:microsoft.com/office/officeart/2005/8/layout/pyramid1"/>
    <dgm:cxn modelId="{69CCA28E-0758-42FA-AB92-FE740910DE55}" srcId="{3DFAE72C-77F1-45A6-9467-C8C768CAB168}" destId="{0AA2C1F0-BA9C-4D4B-91CE-CFF54A33E4C4}" srcOrd="3" destOrd="0" parTransId="{1F8266E6-991D-4F3F-9318-493A1EE3C018}" sibTransId="{B4545C17-D357-466D-BB53-357F8AA376CF}"/>
    <dgm:cxn modelId="{7925919D-728E-4D9A-A524-E004BBB9E417}" type="presOf" srcId="{BD4D0C99-F5D9-4AAA-BEFE-D74417A31D1E}" destId="{FC3B9E2F-188A-4EED-B0CA-173FDBAD2858}" srcOrd="0" destOrd="0" presId="urn:microsoft.com/office/officeart/2005/8/layout/pyramid1"/>
    <dgm:cxn modelId="{7BE3F4C0-97D2-4455-8272-3174CC322C32}" type="presOf" srcId="{8A5EF308-B03F-494E-84B4-F05F7C5B1C08}" destId="{D4B182F4-A023-4862-B213-89A8CD4BB2B5}" srcOrd="0" destOrd="0" presId="urn:microsoft.com/office/officeart/2005/8/layout/pyramid1"/>
    <dgm:cxn modelId="{9DDF15DB-82D9-49E0-A1EF-BE8AE45F950E}" type="presOf" srcId="{3DFAE72C-77F1-45A6-9467-C8C768CAB168}" destId="{6B44E2B2-E436-41F7-B731-D761055CD504}" srcOrd="0" destOrd="0" presId="urn:microsoft.com/office/officeart/2005/8/layout/pyramid1"/>
    <dgm:cxn modelId="{DD8196DD-1F15-4490-9057-5E593AFB7471}" type="presOf" srcId="{0AA2C1F0-BA9C-4D4B-91CE-CFF54A33E4C4}" destId="{7DF453B8-4AF1-4015-BF6D-206F52008C18}" srcOrd="1" destOrd="0" presId="urn:microsoft.com/office/officeart/2005/8/layout/pyramid1"/>
    <dgm:cxn modelId="{7B7939E3-F5C1-4757-ABF5-D18EB71E5B92}" type="presOf" srcId="{0AA2C1F0-BA9C-4D4B-91CE-CFF54A33E4C4}" destId="{8148852E-82CE-4C51-9897-0D26761BE6CE}" srcOrd="0" destOrd="0" presId="urn:microsoft.com/office/officeart/2005/8/layout/pyramid1"/>
    <dgm:cxn modelId="{970895FF-4AA7-4765-8DE2-134A52C57762}" srcId="{3DFAE72C-77F1-45A6-9467-C8C768CAB168}" destId="{8A5EF308-B03F-494E-84B4-F05F7C5B1C08}" srcOrd="2" destOrd="0" parTransId="{613A69ED-C787-4598-BAEC-99363059DABE}" sibTransId="{497D3563-3C00-4BE0-966D-6269C7631EA9}"/>
    <dgm:cxn modelId="{003D236B-7F1B-420E-ACFC-D4B46FF42D40}" type="presParOf" srcId="{6B44E2B2-E436-41F7-B731-D761055CD504}" destId="{A9676490-B422-41EC-8517-AE2EDC916A89}" srcOrd="0" destOrd="0" presId="urn:microsoft.com/office/officeart/2005/8/layout/pyramid1"/>
    <dgm:cxn modelId="{1BE29102-A6EE-4D70-B5DC-E132FC616F09}" type="presParOf" srcId="{A9676490-B422-41EC-8517-AE2EDC916A89}" destId="{FC3B9E2F-188A-4EED-B0CA-173FDBAD2858}" srcOrd="0" destOrd="0" presId="urn:microsoft.com/office/officeart/2005/8/layout/pyramid1"/>
    <dgm:cxn modelId="{AED80716-022F-4101-AE15-33A0CA587177}" type="presParOf" srcId="{A9676490-B422-41EC-8517-AE2EDC916A89}" destId="{D912F724-F28D-4F2A-AA61-746A168FB2A1}" srcOrd="1" destOrd="0" presId="urn:microsoft.com/office/officeart/2005/8/layout/pyramid1"/>
    <dgm:cxn modelId="{0AFB6141-E1F8-4C77-B95C-1E34C36F942B}" type="presParOf" srcId="{6B44E2B2-E436-41F7-B731-D761055CD504}" destId="{F43D8F88-3B1E-4C86-9DCA-D77FC085B22E}" srcOrd="1" destOrd="0" presId="urn:microsoft.com/office/officeart/2005/8/layout/pyramid1"/>
    <dgm:cxn modelId="{71C3C459-480B-406D-B5AD-2D1CFBD17779}" type="presParOf" srcId="{F43D8F88-3B1E-4C86-9DCA-D77FC085B22E}" destId="{DFDA8258-D457-4121-BC45-A52799714BB3}" srcOrd="0" destOrd="0" presId="urn:microsoft.com/office/officeart/2005/8/layout/pyramid1"/>
    <dgm:cxn modelId="{75BD7C1B-7F53-4FAC-B999-2CC82353C203}" type="presParOf" srcId="{F43D8F88-3B1E-4C86-9DCA-D77FC085B22E}" destId="{9CE532D6-D6CC-473F-8920-50F791E89D96}" srcOrd="1" destOrd="0" presId="urn:microsoft.com/office/officeart/2005/8/layout/pyramid1"/>
    <dgm:cxn modelId="{920119FD-D693-44FF-9FFF-8C21A327F6D0}" type="presParOf" srcId="{6B44E2B2-E436-41F7-B731-D761055CD504}" destId="{CFE02F22-F185-49DD-902A-A455C1EE715D}" srcOrd="2" destOrd="0" presId="urn:microsoft.com/office/officeart/2005/8/layout/pyramid1"/>
    <dgm:cxn modelId="{67ECFC5B-C720-416F-8488-D8AB12983223}" type="presParOf" srcId="{CFE02F22-F185-49DD-902A-A455C1EE715D}" destId="{D4B182F4-A023-4862-B213-89A8CD4BB2B5}" srcOrd="0" destOrd="0" presId="urn:microsoft.com/office/officeart/2005/8/layout/pyramid1"/>
    <dgm:cxn modelId="{59C237C9-544E-4BE9-8643-D8CF500AD997}" type="presParOf" srcId="{CFE02F22-F185-49DD-902A-A455C1EE715D}" destId="{DE3D1B22-F056-4A60-B409-2928FF6D18AD}" srcOrd="1" destOrd="0" presId="urn:microsoft.com/office/officeart/2005/8/layout/pyramid1"/>
    <dgm:cxn modelId="{BFFBFDD2-355B-421C-A325-56947BDF92D5}" type="presParOf" srcId="{6B44E2B2-E436-41F7-B731-D761055CD504}" destId="{A186CE5A-2AB4-4788-BE77-DC99543B3F8E}" srcOrd="3" destOrd="0" presId="urn:microsoft.com/office/officeart/2005/8/layout/pyramid1"/>
    <dgm:cxn modelId="{4DF09781-7109-45FA-B9A2-BADF86164E98}" type="presParOf" srcId="{A186CE5A-2AB4-4788-BE77-DC99543B3F8E}" destId="{8148852E-82CE-4C51-9897-0D26761BE6CE}" srcOrd="0" destOrd="0" presId="urn:microsoft.com/office/officeart/2005/8/layout/pyramid1"/>
    <dgm:cxn modelId="{76443F66-439F-4FD6-A8C3-43CDA19AAE32}" type="presParOf" srcId="{A186CE5A-2AB4-4788-BE77-DC99543B3F8E}" destId="{7DF453B8-4AF1-4015-BF6D-206F52008C18}" srcOrd="1" destOrd="0" presId="urn:microsoft.com/office/officeart/2005/8/layout/pyramid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B9E2F-188A-4EED-B0CA-173FDBAD2858}">
      <dsp:nvSpPr>
        <dsp:cNvPr id="0" name=""/>
        <dsp:cNvSpPr/>
      </dsp:nvSpPr>
      <dsp:spPr>
        <a:xfrm>
          <a:off x="2754537" y="0"/>
          <a:ext cx="1836358" cy="1269616"/>
        </a:xfrm>
        <a:prstGeom prst="trapezoid">
          <a:avLst>
            <a:gd name="adj" fmla="val 72319"/>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fr-FR" sz="1600" kern="1200" dirty="0">
            <a:latin typeface="Century Gothic (En-têtes)"/>
          </a:endParaRPr>
        </a:p>
        <a:p>
          <a:pPr marL="0" lvl="0" indent="0" algn="ctr" defTabSz="711200">
            <a:lnSpc>
              <a:spcPct val="90000"/>
            </a:lnSpc>
            <a:spcBef>
              <a:spcPct val="0"/>
            </a:spcBef>
            <a:spcAft>
              <a:spcPct val="35000"/>
            </a:spcAft>
            <a:buNone/>
          </a:pPr>
          <a:r>
            <a:rPr lang="fr-FR" sz="1600" kern="1200" dirty="0">
              <a:latin typeface="Century Gothic (En-têtes)"/>
            </a:rPr>
            <a:t>Leader</a:t>
          </a:r>
        </a:p>
      </dsp:txBody>
      <dsp:txXfrm>
        <a:off x="2754537" y="0"/>
        <a:ext cx="1836358" cy="1269616"/>
      </dsp:txXfrm>
    </dsp:sp>
    <dsp:sp modelId="{DFDA8258-D457-4121-BC45-A52799714BB3}">
      <dsp:nvSpPr>
        <dsp:cNvPr id="0" name=""/>
        <dsp:cNvSpPr/>
      </dsp:nvSpPr>
      <dsp:spPr>
        <a:xfrm>
          <a:off x="1836358" y="1269615"/>
          <a:ext cx="3672717" cy="1269616"/>
        </a:xfrm>
        <a:prstGeom prst="trapezoid">
          <a:avLst>
            <a:gd name="adj" fmla="val 72319"/>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Century Gothic (En-têtes)"/>
            </a:rPr>
            <a:t>Manager</a:t>
          </a:r>
        </a:p>
      </dsp:txBody>
      <dsp:txXfrm>
        <a:off x="2479083" y="1269615"/>
        <a:ext cx="2387266" cy="1269616"/>
      </dsp:txXfrm>
    </dsp:sp>
    <dsp:sp modelId="{D4B182F4-A023-4862-B213-89A8CD4BB2B5}">
      <dsp:nvSpPr>
        <dsp:cNvPr id="0" name=""/>
        <dsp:cNvSpPr/>
      </dsp:nvSpPr>
      <dsp:spPr>
        <a:xfrm>
          <a:off x="918179" y="2539231"/>
          <a:ext cx="5509075" cy="1269616"/>
        </a:xfrm>
        <a:prstGeom prst="trapezoid">
          <a:avLst>
            <a:gd name="adj" fmla="val 72319"/>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Scientist</a:t>
          </a:r>
          <a:endParaRPr lang="fr-FR" sz="1600" kern="1200" dirty="0">
            <a:latin typeface="Century Gothic (En-têtes)"/>
          </a:endParaRPr>
        </a:p>
      </dsp:txBody>
      <dsp:txXfrm>
        <a:off x="1882267" y="2539231"/>
        <a:ext cx="3580899" cy="1269616"/>
      </dsp:txXfrm>
    </dsp:sp>
    <dsp:sp modelId="{8148852E-82CE-4C51-9897-0D26761BE6CE}">
      <dsp:nvSpPr>
        <dsp:cNvPr id="0" name=""/>
        <dsp:cNvSpPr/>
      </dsp:nvSpPr>
      <dsp:spPr>
        <a:xfrm>
          <a:off x="0" y="3808848"/>
          <a:ext cx="7345434" cy="1269616"/>
        </a:xfrm>
        <a:prstGeom prst="trapezoid">
          <a:avLst>
            <a:gd name="adj" fmla="val 72319"/>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Worker</a:t>
          </a:r>
          <a:endParaRPr lang="fr-FR" sz="1600" kern="1200" dirty="0">
            <a:latin typeface="Century Gothic (En-têtes)"/>
          </a:endParaRPr>
        </a:p>
      </dsp:txBody>
      <dsp:txXfrm>
        <a:off x="1285450" y="3808848"/>
        <a:ext cx="4774532" cy="12696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7AF0E-5DC5-4FDA-B9CB-60EE309116AA}" type="datetimeFigureOut">
              <a:rPr lang="en-GB" smtClean="0"/>
              <a:t>04/11/2023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85B4A-3B2F-4220-A1AB-7DAE372D4BD6}" type="slidenum">
              <a:rPr lang="en-GB" smtClean="0"/>
              <a:t>‹N°›</a:t>
            </a:fld>
            <a:endParaRPr lang="en-GB"/>
          </a:p>
        </p:txBody>
      </p:sp>
    </p:spTree>
    <p:extLst>
      <p:ext uri="{BB962C8B-B14F-4D97-AF65-F5344CB8AC3E}">
        <p14:creationId xmlns:p14="http://schemas.microsoft.com/office/powerpoint/2010/main" val="55294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9D2D-7236-2FBF-0640-8F27444075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ACA44DF-B858-890A-47DD-D3A3774F3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26036AC-9FDB-15F0-D21A-CDFB2ABC7DA9}"/>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FF1185F0-BEBF-FDC3-4DB3-D4453F08E5E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0B50880-49CA-8C2F-5871-71F71C16E4CB}"/>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7229229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36E3-A8E5-B551-B922-C59664B7186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8E7AFA2-2282-1AED-5B56-ED6E3B683B3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B7C80F-53A9-A971-3983-4FF2D702EF43}"/>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1EB612C6-4AF2-3602-40B6-66F4A4DADB74}"/>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18CF084D-BF52-EF26-DC7F-B97E12BC03C8}"/>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64097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FC5CF-5CD6-FC7D-BDE4-9A1F1F1CD7D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A99688E-79EC-9B00-A26E-68D4516E79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C521C1E-5718-538E-D7B1-BDEFB2073F23}"/>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EB31708E-CA7F-5D75-A9D0-4E8A6135EEE6}"/>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75DD7D2-6CD8-0924-5291-41F341496A14}"/>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11140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63828-B444-268F-DC2E-40A15628D7F3}"/>
              </a:ext>
            </a:extLst>
          </p:cNvPr>
          <p:cNvSpPr/>
          <p:nvPr userDrawn="1"/>
        </p:nvSpPr>
        <p:spPr>
          <a:xfrm>
            <a:off x="0" y="-1"/>
            <a:ext cx="12192000" cy="89714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28EDEDB-F5D1-8821-1EB3-FAFE2CDB87A1}"/>
              </a:ext>
            </a:extLst>
          </p:cNvPr>
          <p:cNvSpPr>
            <a:spLocks noGrp="1"/>
          </p:cNvSpPr>
          <p:nvPr>
            <p:ph type="title"/>
          </p:nvPr>
        </p:nvSpPr>
        <p:spPr>
          <a:xfrm>
            <a:off x="138023" y="136525"/>
            <a:ext cx="11964837" cy="691611"/>
          </a:xfrm>
        </p:spPr>
        <p:txBody>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FCA0677E-3A71-FEF7-321A-875D8D460CDF}"/>
              </a:ext>
            </a:extLst>
          </p:cNvPr>
          <p:cNvSpPr>
            <a:spLocks noGrp="1"/>
          </p:cNvSpPr>
          <p:nvPr>
            <p:ph idx="1"/>
          </p:nvPr>
        </p:nvSpPr>
        <p:spPr>
          <a:xfrm>
            <a:off x="138023" y="974785"/>
            <a:ext cx="11964837" cy="520217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Rectangle 7">
            <a:extLst>
              <a:ext uri="{FF2B5EF4-FFF2-40B4-BE49-F238E27FC236}">
                <a16:creationId xmlns:a16="http://schemas.microsoft.com/office/drawing/2014/main" id="{7C122129-3694-C286-1EA0-9D56E1ED6E94}"/>
              </a:ext>
            </a:extLst>
          </p:cNvPr>
          <p:cNvSpPr/>
          <p:nvPr userDrawn="1"/>
        </p:nvSpPr>
        <p:spPr>
          <a:xfrm>
            <a:off x="0" y="6498000"/>
            <a:ext cx="12192000" cy="36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15E56782-F449-5BDD-42E6-901C17A553D5}"/>
              </a:ext>
            </a:extLst>
          </p:cNvPr>
          <p:cNvSpPr>
            <a:spLocks noGrp="1"/>
          </p:cNvSpPr>
          <p:nvPr>
            <p:ph type="sldNum" sz="quarter" idx="12"/>
          </p:nvPr>
        </p:nvSpPr>
        <p:spPr>
          <a:xfrm>
            <a:off x="9359660" y="6498000"/>
            <a:ext cx="2743200" cy="360000"/>
          </a:xfrm>
        </p:spPr>
        <p:txBody>
          <a:bodyPr/>
          <a:lstStyle>
            <a:lvl1pPr>
              <a:defRPr>
                <a:solidFill>
                  <a:schemeClr val="bg1"/>
                </a:solidFill>
              </a:defRPr>
            </a:lvl1pPr>
          </a:lstStyle>
          <a:p>
            <a:fld id="{545D0273-9834-40CA-82D3-656C86E31E39}" type="slidenum">
              <a:rPr lang="en-GB" smtClean="0"/>
              <a:pPr/>
              <a:t>‹N°›</a:t>
            </a:fld>
            <a:endParaRPr lang="en-GB"/>
          </a:p>
        </p:txBody>
      </p:sp>
      <p:sp>
        <p:nvSpPr>
          <p:cNvPr id="5" name="Footer Placeholder 4">
            <a:extLst>
              <a:ext uri="{FF2B5EF4-FFF2-40B4-BE49-F238E27FC236}">
                <a16:creationId xmlns:a16="http://schemas.microsoft.com/office/drawing/2014/main" id="{3AB2F59B-449C-B90C-B536-530B2C1433D8}"/>
              </a:ext>
            </a:extLst>
          </p:cNvPr>
          <p:cNvSpPr>
            <a:spLocks noGrp="1"/>
          </p:cNvSpPr>
          <p:nvPr>
            <p:ph type="ftr" sz="quarter" idx="11"/>
          </p:nvPr>
        </p:nvSpPr>
        <p:spPr>
          <a:xfrm>
            <a:off x="4038600" y="6497998"/>
            <a:ext cx="4114800" cy="360001"/>
          </a:xfrm>
        </p:spPr>
        <p:txBody>
          <a:bodyPr/>
          <a:lstStyle>
            <a:lvl1pPr>
              <a:defRPr>
                <a:solidFill>
                  <a:schemeClr val="bg1"/>
                </a:solidFill>
              </a:defRPr>
            </a:lvl1pPr>
          </a:lstStyle>
          <a:p>
            <a:r>
              <a:rPr lang="it-IT"/>
              <a:t>Calisto_Infinite_Narrative_Design_Document</a:t>
            </a:r>
            <a:endParaRPr lang="en-GB"/>
          </a:p>
        </p:txBody>
      </p:sp>
      <p:sp>
        <p:nvSpPr>
          <p:cNvPr id="4" name="Date Placeholder 3">
            <a:extLst>
              <a:ext uri="{FF2B5EF4-FFF2-40B4-BE49-F238E27FC236}">
                <a16:creationId xmlns:a16="http://schemas.microsoft.com/office/drawing/2014/main" id="{260F1485-59B7-A0B4-C4B4-5A41DCFE0776}"/>
              </a:ext>
            </a:extLst>
          </p:cNvPr>
          <p:cNvSpPr>
            <a:spLocks noGrp="1"/>
          </p:cNvSpPr>
          <p:nvPr>
            <p:ph type="dt" sz="half" idx="10"/>
          </p:nvPr>
        </p:nvSpPr>
        <p:spPr>
          <a:xfrm>
            <a:off x="138023" y="6497998"/>
            <a:ext cx="2743200" cy="360001"/>
          </a:xfrm>
        </p:spPr>
        <p:txBody>
          <a:bodyPr/>
          <a:lstStyle>
            <a:lvl1pPr>
              <a:defRPr>
                <a:solidFill>
                  <a:schemeClr val="bg1"/>
                </a:solidFill>
              </a:defRPr>
            </a:lvl1pPr>
          </a:lstStyle>
          <a:p>
            <a:r>
              <a:rPr lang="en-GB"/>
              <a:t>9/11/2023</a:t>
            </a:r>
          </a:p>
        </p:txBody>
      </p:sp>
    </p:spTree>
    <p:extLst>
      <p:ext uri="{BB962C8B-B14F-4D97-AF65-F5344CB8AC3E}">
        <p14:creationId xmlns:p14="http://schemas.microsoft.com/office/powerpoint/2010/main" val="217613122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2DAA-8A30-97C8-1930-0326A6B40A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FC0CDB-8D87-C444-C5E8-3BD3A762D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C84429A-CEB1-9E88-3604-41E67E17B74B}"/>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32A60D17-C4A9-0EC8-9263-7BAB6EC1385E}"/>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D0827187-B8EF-B645-AFC4-946A743044EA}"/>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308773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E447-B08C-1FAC-1CF1-E31EC712B54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EC12F72-6F7F-EA93-64DB-E3BBBDE10F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055D033-4D3B-9B05-1AD6-6FACB5CA609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37DA163-E059-7F1F-019E-FB3090E4FFF1}"/>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01063B94-28E8-A3E4-B38A-F19A1EAD77F8}"/>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C4BB6A9-8E1C-E6C0-C254-86F16F9AA11D}"/>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16933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0B3F-690D-F808-F7E5-4136BDD9F5A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B976213-2BCF-7184-DD70-39D701637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435BE0-6E76-CC3E-E054-48DCC0080A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0F7B28A-2498-99B5-9F7F-F00E11E416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A734B6-CB91-0EC2-8239-F32E0CEFB8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7E8391F-6E64-2A1B-B152-B4BA2DFE3EB5}"/>
              </a:ext>
            </a:extLst>
          </p:cNvPr>
          <p:cNvSpPr>
            <a:spLocks noGrp="1"/>
          </p:cNvSpPr>
          <p:nvPr>
            <p:ph type="dt" sz="half" idx="10"/>
          </p:nvPr>
        </p:nvSpPr>
        <p:spPr/>
        <p:txBody>
          <a:bodyPr/>
          <a:lstStyle/>
          <a:p>
            <a:r>
              <a:rPr lang="en-GB"/>
              <a:t>9/11/2023</a:t>
            </a:r>
          </a:p>
        </p:txBody>
      </p:sp>
      <p:sp>
        <p:nvSpPr>
          <p:cNvPr id="8" name="Footer Placeholder 7">
            <a:extLst>
              <a:ext uri="{FF2B5EF4-FFF2-40B4-BE49-F238E27FC236}">
                <a16:creationId xmlns:a16="http://schemas.microsoft.com/office/drawing/2014/main" id="{8DCC3D64-19D9-6090-A727-F5996EB22A8C}"/>
              </a:ext>
            </a:extLst>
          </p:cNvPr>
          <p:cNvSpPr>
            <a:spLocks noGrp="1"/>
          </p:cNvSpPr>
          <p:nvPr>
            <p:ph type="ftr" sz="quarter" idx="11"/>
          </p:nvPr>
        </p:nvSpPr>
        <p:spPr/>
        <p:txBody>
          <a:bodyPr/>
          <a:lstStyle/>
          <a:p>
            <a:r>
              <a:rPr lang="it-IT"/>
              <a:t>Calisto_Infinite_Narrative_Design_Document</a:t>
            </a:r>
            <a:endParaRPr lang="en-GB"/>
          </a:p>
        </p:txBody>
      </p:sp>
      <p:sp>
        <p:nvSpPr>
          <p:cNvPr id="9" name="Slide Number Placeholder 8">
            <a:extLst>
              <a:ext uri="{FF2B5EF4-FFF2-40B4-BE49-F238E27FC236}">
                <a16:creationId xmlns:a16="http://schemas.microsoft.com/office/drawing/2014/main" id="{453BD4FB-8CA1-9F5D-2DB7-830716C9E733}"/>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35891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176B-B370-19B0-9490-6A2B4E3B450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8704D5-1B20-14D7-6630-660873D31A21}"/>
              </a:ext>
            </a:extLst>
          </p:cNvPr>
          <p:cNvSpPr>
            <a:spLocks noGrp="1"/>
          </p:cNvSpPr>
          <p:nvPr>
            <p:ph type="dt" sz="half" idx="10"/>
          </p:nvPr>
        </p:nvSpPr>
        <p:spPr/>
        <p:txBody>
          <a:bodyPr/>
          <a:lstStyle/>
          <a:p>
            <a:r>
              <a:rPr lang="en-GB"/>
              <a:t>9/11/2023</a:t>
            </a:r>
          </a:p>
        </p:txBody>
      </p:sp>
      <p:sp>
        <p:nvSpPr>
          <p:cNvPr id="4" name="Footer Placeholder 3">
            <a:extLst>
              <a:ext uri="{FF2B5EF4-FFF2-40B4-BE49-F238E27FC236}">
                <a16:creationId xmlns:a16="http://schemas.microsoft.com/office/drawing/2014/main" id="{3692A48F-EC8D-EB7C-3997-F78B8FB75FAA}"/>
              </a:ext>
            </a:extLst>
          </p:cNvPr>
          <p:cNvSpPr>
            <a:spLocks noGrp="1"/>
          </p:cNvSpPr>
          <p:nvPr>
            <p:ph type="ftr" sz="quarter" idx="11"/>
          </p:nvPr>
        </p:nvSpPr>
        <p:spPr/>
        <p:txBody>
          <a:bodyPr/>
          <a:lstStyle/>
          <a:p>
            <a:r>
              <a:rPr lang="it-IT"/>
              <a:t>Calisto_Infinite_Narrative_Design_Document</a:t>
            </a:r>
            <a:endParaRPr lang="en-GB"/>
          </a:p>
        </p:txBody>
      </p:sp>
      <p:sp>
        <p:nvSpPr>
          <p:cNvPr id="5" name="Slide Number Placeholder 4">
            <a:extLst>
              <a:ext uri="{FF2B5EF4-FFF2-40B4-BE49-F238E27FC236}">
                <a16:creationId xmlns:a16="http://schemas.microsoft.com/office/drawing/2014/main" id="{EE9B594E-A864-09B6-9D84-9186AF8E583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3281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CD7E3-1E96-5521-193E-A9B5B520F9AB}"/>
              </a:ext>
            </a:extLst>
          </p:cNvPr>
          <p:cNvSpPr>
            <a:spLocks noGrp="1"/>
          </p:cNvSpPr>
          <p:nvPr>
            <p:ph type="dt" sz="half" idx="10"/>
          </p:nvPr>
        </p:nvSpPr>
        <p:spPr/>
        <p:txBody>
          <a:bodyPr/>
          <a:lstStyle/>
          <a:p>
            <a:r>
              <a:rPr lang="en-GB"/>
              <a:t>9/11/2023</a:t>
            </a:r>
          </a:p>
        </p:txBody>
      </p:sp>
      <p:sp>
        <p:nvSpPr>
          <p:cNvPr id="3" name="Footer Placeholder 2">
            <a:extLst>
              <a:ext uri="{FF2B5EF4-FFF2-40B4-BE49-F238E27FC236}">
                <a16:creationId xmlns:a16="http://schemas.microsoft.com/office/drawing/2014/main" id="{46269A72-3E49-16A0-A48E-1600491F5E20}"/>
              </a:ext>
            </a:extLst>
          </p:cNvPr>
          <p:cNvSpPr>
            <a:spLocks noGrp="1"/>
          </p:cNvSpPr>
          <p:nvPr>
            <p:ph type="ftr" sz="quarter" idx="11"/>
          </p:nvPr>
        </p:nvSpPr>
        <p:spPr/>
        <p:txBody>
          <a:bodyPr/>
          <a:lstStyle/>
          <a:p>
            <a:r>
              <a:rPr lang="it-IT"/>
              <a:t>Calisto_Infinite_Narrative_Design_Document</a:t>
            </a:r>
            <a:endParaRPr lang="en-GB"/>
          </a:p>
        </p:txBody>
      </p:sp>
      <p:sp>
        <p:nvSpPr>
          <p:cNvPr id="4" name="Slide Number Placeholder 3">
            <a:extLst>
              <a:ext uri="{FF2B5EF4-FFF2-40B4-BE49-F238E27FC236}">
                <a16:creationId xmlns:a16="http://schemas.microsoft.com/office/drawing/2014/main" id="{4BAF7A3D-973E-E449-42D2-DB91455EA6D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0612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F2AA-0C81-7D3A-A5DA-448EF1A008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2FED306-B4A2-143F-62C5-205FEA329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F1F632A-26FD-C031-6E43-45DB2FB8C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F5751D-FF29-48AC-90DF-9889F6104AF5}"/>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E3F58538-407B-04CF-151E-A7248F0DC959}"/>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9CCEE72-12C6-0799-069F-0BFCD6F6CDFF}"/>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1107778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99B-ED73-0253-DAC4-386C14365C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B938167-6D1E-32C4-BCFC-FF1F6212E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72471A-3D9B-D68A-269C-0C71AD6E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C55D2D-7F44-2E23-C9F8-1FF74955D71A}"/>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A775E367-EDCA-8E46-DA37-F5BDC6B9DA7A}"/>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EACF94AB-6336-8A35-4CF6-90E759A62D2C}"/>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50442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B1A4D-ACE3-8A7B-585B-45FA19C4C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0B01490-85A5-DAF3-F4F1-0425E8554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56CBD5-AA9B-6A06-3590-FB283C206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GB"/>
              <a:t>9/11/2023</a:t>
            </a:r>
          </a:p>
        </p:txBody>
      </p:sp>
      <p:sp>
        <p:nvSpPr>
          <p:cNvPr id="5" name="Footer Placeholder 4">
            <a:extLst>
              <a:ext uri="{FF2B5EF4-FFF2-40B4-BE49-F238E27FC236}">
                <a16:creationId xmlns:a16="http://schemas.microsoft.com/office/drawing/2014/main" id="{7AEAC0B2-B984-3308-9C07-347E0E6C0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3EE99291-51FD-B5F6-9FD2-E0A3F8B94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545D0273-9834-40CA-82D3-656C86E31E39}" type="slidenum">
              <a:rPr lang="en-GB" smtClean="0"/>
              <a:pPr/>
              <a:t>‹N°›</a:t>
            </a:fld>
            <a:endParaRPr lang="en-GB"/>
          </a:p>
        </p:txBody>
      </p:sp>
    </p:spTree>
    <p:extLst>
      <p:ext uri="{BB962C8B-B14F-4D97-AF65-F5344CB8AC3E}">
        <p14:creationId xmlns:p14="http://schemas.microsoft.com/office/powerpoint/2010/main" val="3766778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jpeg"/><Relationship Id="rId7"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4.jpeg"/><Relationship Id="rId11" Type="http://schemas.openxmlformats.org/officeDocument/2006/relationships/image" Target="../media/image59.png"/><Relationship Id="rId5" Type="http://schemas.openxmlformats.org/officeDocument/2006/relationships/image" Target="../media/image22.jpeg"/><Relationship Id="rId10" Type="http://schemas.openxmlformats.org/officeDocument/2006/relationships/image" Target="../media/image58.png"/><Relationship Id="rId4" Type="http://schemas.openxmlformats.org/officeDocument/2006/relationships/image" Target="../media/image53.jpe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1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1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s://www.numerama.com/tech/240108-conquete-de-lespace-faut-il-construire-des-cites-volantes-sur-venus.html" TargetMode="External"/><Relationship Id="rId4" Type="http://schemas.openxmlformats.org/officeDocument/2006/relationships/hyperlink" Target="https://fr.wikipedia.org/wiki/Colonisation_de_V&#233;nus#:~:text=La%20colonisation%20de%20V&#233;nus%2C%20la,favorable%20&#224;%20la%20pr&#233;sence%20de" TargetMode="Externa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4.jpeg"/><Relationship Id="rId7" Type="http://schemas.openxmlformats.org/officeDocument/2006/relationships/diagramLayout" Target="../diagrams/layout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7.jpeg"/><Relationship Id="rId5" Type="http://schemas.openxmlformats.org/officeDocument/2006/relationships/image" Target="../media/image16.jpeg"/><Relationship Id="rId10" Type="http://schemas.microsoft.com/office/2007/relationships/diagramDrawing" Target="../diagrams/drawing1.xml"/><Relationship Id="rId4" Type="http://schemas.openxmlformats.org/officeDocument/2006/relationships/image" Target="../media/image15.jpe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9.jpeg"/><Relationship Id="rId7"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0.jpeg"/><Relationship Id="rId7"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9.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2.jpeg"/><Relationship Id="rId7" Type="http://schemas.openxmlformats.org/officeDocument/2006/relationships/image" Target="../media/image21.png"/><Relationship Id="rId12"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jpeg"/><Relationship Id="rId10" Type="http://schemas.openxmlformats.org/officeDocument/2006/relationships/image" Target="../media/image48.png"/><Relationship Id="rId4" Type="http://schemas.openxmlformats.org/officeDocument/2006/relationships/image" Target="../media/image43.jpe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48D92-7D02-851D-8644-2B11EE833B96}"/>
              </a:ext>
            </a:extLst>
          </p:cNvPr>
          <p:cNvSpPr>
            <a:spLocks noGrp="1"/>
          </p:cNvSpPr>
          <p:nvPr>
            <p:ph type="ctrTitle"/>
          </p:nvPr>
        </p:nvSpPr>
        <p:spPr/>
        <p:txBody>
          <a:bodyPr anchor="ctr"/>
          <a:lstStyle/>
          <a:p>
            <a:r>
              <a:rPr lang="fr-FR" dirty="0"/>
              <a:t>The Calisto </a:t>
            </a:r>
            <a:r>
              <a:rPr lang="fr-FR" dirty="0" err="1"/>
              <a:t>Infinite</a:t>
            </a:r>
            <a:endParaRPr lang="en-GB" dirty="0"/>
          </a:p>
        </p:txBody>
      </p:sp>
      <p:sp>
        <p:nvSpPr>
          <p:cNvPr id="3" name="Subtitle 2">
            <a:extLst>
              <a:ext uri="{FF2B5EF4-FFF2-40B4-BE49-F238E27FC236}">
                <a16:creationId xmlns:a16="http://schemas.microsoft.com/office/drawing/2014/main" id="{2F3FF361-825C-5C40-C91D-5977E8952170}"/>
              </a:ext>
            </a:extLst>
          </p:cNvPr>
          <p:cNvSpPr>
            <a:spLocks noGrp="1"/>
          </p:cNvSpPr>
          <p:nvPr>
            <p:ph type="subTitle" idx="1"/>
          </p:nvPr>
        </p:nvSpPr>
        <p:spPr/>
        <p:txBody>
          <a:bodyPr/>
          <a:lstStyle/>
          <a:p>
            <a:r>
              <a:rPr lang="en-GB" dirty="0"/>
              <a:t>Narrative Design Document</a:t>
            </a:r>
          </a:p>
        </p:txBody>
      </p:sp>
      <p:sp>
        <p:nvSpPr>
          <p:cNvPr id="4" name="Date Placeholder 3">
            <a:extLst>
              <a:ext uri="{FF2B5EF4-FFF2-40B4-BE49-F238E27FC236}">
                <a16:creationId xmlns:a16="http://schemas.microsoft.com/office/drawing/2014/main" id="{F039BDF5-A4DB-27DC-95B0-C4A222DF309B}"/>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57BCEC6-65DD-B34F-C5DE-EB75A4CBB537}"/>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8984196-254B-20C5-DFAB-98C16DCE5F7F}"/>
              </a:ext>
            </a:extLst>
          </p:cNvPr>
          <p:cNvSpPr>
            <a:spLocks noGrp="1"/>
          </p:cNvSpPr>
          <p:nvPr>
            <p:ph type="sldNum" sz="quarter" idx="12"/>
          </p:nvPr>
        </p:nvSpPr>
        <p:spPr/>
        <p:txBody>
          <a:bodyPr/>
          <a:lstStyle/>
          <a:p>
            <a:fld id="{545D0273-9834-40CA-82D3-656C86E31E39}" type="slidenum">
              <a:rPr lang="en-GB" smtClean="0"/>
              <a:t>1</a:t>
            </a:fld>
            <a:endParaRPr lang="en-GB"/>
          </a:p>
        </p:txBody>
      </p:sp>
    </p:spTree>
    <p:extLst>
      <p:ext uri="{BB962C8B-B14F-4D97-AF65-F5344CB8AC3E}">
        <p14:creationId xmlns:p14="http://schemas.microsoft.com/office/powerpoint/2010/main" val="471427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a:t>
            </a:r>
            <a:r>
              <a:rPr lang="fr-FR" dirty="0" err="1"/>
              <a:t>Worker</a:t>
            </a:r>
            <a:endParaRPr lang="fr-FR" dirty="0"/>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10</a:t>
            </a:fld>
            <a:endParaRPr lang="en-GB"/>
          </a:p>
        </p:txBody>
      </p:sp>
      <p:sp>
        <p:nvSpPr>
          <p:cNvPr id="3" name="ZoneTexte 2">
            <a:extLst>
              <a:ext uri="{FF2B5EF4-FFF2-40B4-BE49-F238E27FC236}">
                <a16:creationId xmlns:a16="http://schemas.microsoft.com/office/drawing/2014/main" id="{C9A26697-0D2A-1BF3-1E37-837F45BE8A04}"/>
              </a:ext>
            </a:extLst>
          </p:cNvPr>
          <p:cNvSpPr txBox="1"/>
          <p:nvPr/>
        </p:nvSpPr>
        <p:spPr>
          <a:xfrm>
            <a:off x="3799073" y="1058446"/>
            <a:ext cx="8303787" cy="2031325"/>
          </a:xfrm>
          <a:prstGeom prst="rect">
            <a:avLst/>
          </a:prstGeom>
          <a:noFill/>
        </p:spPr>
        <p:txBody>
          <a:bodyPr wrap="square" rtlCol="0">
            <a:spAutoFit/>
          </a:bodyPr>
          <a:lstStyle/>
          <a:p>
            <a:r>
              <a:rPr lang="fr-FR" dirty="0" err="1"/>
              <a:t>Exploited</a:t>
            </a:r>
            <a:r>
              <a:rPr lang="fr-FR" dirty="0"/>
              <a:t>, has to work for the manager. </a:t>
            </a:r>
            <a:r>
              <a:rPr lang="fr-FR" dirty="0" err="1"/>
              <a:t>Sometimes</a:t>
            </a:r>
            <a:r>
              <a:rPr lang="fr-FR" dirty="0"/>
              <a:t> </a:t>
            </a:r>
            <a:r>
              <a:rPr lang="fr-FR" dirty="0" err="1"/>
              <a:t>try</a:t>
            </a:r>
            <a:r>
              <a:rPr lang="fr-FR" dirty="0"/>
              <a:t> to </a:t>
            </a:r>
            <a:r>
              <a:rPr lang="fr-FR" dirty="0" err="1"/>
              <a:t>revolt</a:t>
            </a:r>
            <a:r>
              <a:rPr lang="fr-FR" dirty="0"/>
              <a:t> but are </a:t>
            </a:r>
            <a:r>
              <a:rPr lang="fr-FR" dirty="0" err="1"/>
              <a:t>stopped</a:t>
            </a:r>
            <a:r>
              <a:rPr lang="fr-FR" dirty="0"/>
              <a:t> by the managers.</a:t>
            </a:r>
          </a:p>
          <a:p>
            <a:r>
              <a:rPr lang="fr-FR" dirty="0"/>
              <a:t>Has the </a:t>
            </a:r>
            <a:r>
              <a:rPr lang="fr-FR" sz="1800" dirty="0" err="1"/>
              <a:t>lowest</a:t>
            </a:r>
            <a:r>
              <a:rPr lang="fr-FR" sz="1800" dirty="0"/>
              <a:t> life </a:t>
            </a:r>
            <a:r>
              <a:rPr lang="fr-FR" sz="1800" dirty="0" err="1"/>
              <a:t>expectancy</a:t>
            </a:r>
            <a:r>
              <a:rPr lang="fr-FR" sz="1800" dirty="0"/>
              <a:t> and </a:t>
            </a:r>
            <a:r>
              <a:rPr lang="fr-FR" sz="1800" dirty="0" err="1"/>
              <a:t>regulars</a:t>
            </a:r>
            <a:r>
              <a:rPr lang="fr-FR" sz="1800" dirty="0"/>
              <a:t> accidents.</a:t>
            </a:r>
          </a:p>
          <a:p>
            <a:r>
              <a:rPr lang="fr-FR" dirty="0"/>
              <a:t>Can </a:t>
            </a:r>
            <a:r>
              <a:rPr lang="fr-FR" dirty="0" err="1"/>
              <a:t>never</a:t>
            </a:r>
            <a:r>
              <a:rPr lang="fr-FR" dirty="0"/>
              <a:t> go to other floor </a:t>
            </a:r>
            <a:r>
              <a:rPr lang="fr-FR" dirty="0" err="1"/>
              <a:t>except</a:t>
            </a:r>
            <a:r>
              <a:rPr lang="fr-FR" dirty="0"/>
              <a:t> when they are </a:t>
            </a:r>
            <a:r>
              <a:rPr lang="fr-FR" dirty="0" err="1"/>
              <a:t>chosen</a:t>
            </a:r>
            <a:r>
              <a:rPr lang="fr-FR" dirty="0"/>
              <a:t> to make </a:t>
            </a:r>
            <a:r>
              <a:rPr lang="fr-FR" dirty="0" err="1"/>
              <a:t>experience</a:t>
            </a:r>
            <a:r>
              <a:rPr lang="fr-FR" dirty="0"/>
              <a:t> for the </a:t>
            </a:r>
            <a:r>
              <a:rPr lang="fr-FR" dirty="0" err="1"/>
              <a:t>scientist</a:t>
            </a:r>
            <a:r>
              <a:rPr lang="fr-FR" dirty="0"/>
              <a:t>.</a:t>
            </a:r>
          </a:p>
          <a:p>
            <a:r>
              <a:rPr lang="fr-FR" dirty="0"/>
              <a:t>Have no access to powers or weapon.</a:t>
            </a:r>
          </a:p>
          <a:p>
            <a:r>
              <a:rPr lang="en-US" dirty="0"/>
              <a:t>have a despised local culture.</a:t>
            </a:r>
            <a:endParaRPr lang="fr-FR" dirty="0"/>
          </a:p>
        </p:txBody>
      </p:sp>
      <p:pic>
        <p:nvPicPr>
          <p:cNvPr id="7" name="Image 6">
            <a:extLst>
              <a:ext uri="{FF2B5EF4-FFF2-40B4-BE49-F238E27FC236}">
                <a16:creationId xmlns:a16="http://schemas.microsoft.com/office/drawing/2014/main" id="{8B840BD2-CAB2-AC53-152F-679425392A8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6538" y="1092328"/>
            <a:ext cx="3222013" cy="2160000"/>
          </a:xfrm>
          <a:prstGeom prst="rect">
            <a:avLst/>
          </a:prstGeom>
          <a:ln>
            <a:solidFill>
              <a:schemeClr val="tx1"/>
            </a:solidFill>
          </a:ln>
        </p:spPr>
      </p:pic>
      <p:sp>
        <p:nvSpPr>
          <p:cNvPr id="8" name="ZoneTexte 7">
            <a:extLst>
              <a:ext uri="{FF2B5EF4-FFF2-40B4-BE49-F238E27FC236}">
                <a16:creationId xmlns:a16="http://schemas.microsoft.com/office/drawing/2014/main" id="{ECC50D60-E90D-7F37-A70F-396D56A19001}"/>
              </a:ext>
            </a:extLst>
          </p:cNvPr>
          <p:cNvSpPr txBox="1"/>
          <p:nvPr/>
        </p:nvSpPr>
        <p:spPr>
          <a:xfrm>
            <a:off x="113582" y="4639364"/>
            <a:ext cx="11964836" cy="323165"/>
          </a:xfrm>
          <a:prstGeom prst="rect">
            <a:avLst/>
          </a:prstGeom>
          <a:noFill/>
        </p:spPr>
        <p:txBody>
          <a:bodyPr wrap="square" rtlCol="0">
            <a:spAutoFit/>
          </a:bodyPr>
          <a:lstStyle/>
          <a:p>
            <a:pPr algn="ctr"/>
            <a:r>
              <a:rPr lang="fr-FR" sz="1500" dirty="0"/>
              <a:t>Live at the </a:t>
            </a:r>
            <a:r>
              <a:rPr lang="fr-FR" sz="1500" dirty="0" err="1"/>
              <a:t>lowest</a:t>
            </a:r>
            <a:r>
              <a:rPr lang="fr-FR" sz="1500" dirty="0"/>
              <a:t> level of the station with the </a:t>
            </a:r>
            <a:r>
              <a:rPr lang="fr-FR" sz="1500" dirty="0" err="1"/>
              <a:t>poorest</a:t>
            </a:r>
            <a:r>
              <a:rPr lang="fr-FR" sz="1500" dirty="0"/>
              <a:t> living conditions, </a:t>
            </a:r>
            <a:r>
              <a:rPr lang="fr-FR" sz="1500" dirty="0" err="1"/>
              <a:t>highest</a:t>
            </a:r>
            <a:r>
              <a:rPr lang="fr-FR" sz="1500" dirty="0"/>
              <a:t> </a:t>
            </a:r>
            <a:r>
              <a:rPr lang="fr-FR" sz="1500" dirty="0" err="1"/>
              <a:t>temperature</a:t>
            </a:r>
            <a:r>
              <a:rPr lang="fr-FR" sz="1500" dirty="0"/>
              <a:t>.</a:t>
            </a:r>
          </a:p>
        </p:txBody>
      </p:sp>
      <p:pic>
        <p:nvPicPr>
          <p:cNvPr id="9" name="Image 8">
            <a:extLst>
              <a:ext uri="{FF2B5EF4-FFF2-40B4-BE49-F238E27FC236}">
                <a16:creationId xmlns:a16="http://schemas.microsoft.com/office/drawing/2014/main" id="{CD63B0C3-E487-C7B7-715D-1CD1F4E8DE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9073" y="4989730"/>
            <a:ext cx="2175999" cy="1224000"/>
          </a:xfrm>
          <a:prstGeom prst="rect">
            <a:avLst/>
          </a:prstGeom>
          <a:ln>
            <a:solidFill>
              <a:schemeClr val="tx1"/>
            </a:solidFill>
          </a:ln>
        </p:spPr>
      </p:pic>
      <p:pic>
        <p:nvPicPr>
          <p:cNvPr id="11" name="Image 10">
            <a:extLst>
              <a:ext uri="{FF2B5EF4-FFF2-40B4-BE49-F238E27FC236}">
                <a16:creationId xmlns:a16="http://schemas.microsoft.com/office/drawing/2014/main" id="{10CEE69D-124E-CF54-D1C0-AEF51A0BC7C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34299" y="4989730"/>
            <a:ext cx="2312000" cy="1224000"/>
          </a:xfrm>
          <a:prstGeom prst="rect">
            <a:avLst/>
          </a:prstGeom>
          <a:ln>
            <a:solidFill>
              <a:schemeClr val="tx1"/>
            </a:solidFill>
          </a:ln>
        </p:spPr>
      </p:pic>
      <p:pic>
        <p:nvPicPr>
          <p:cNvPr id="14" name="Image 13">
            <a:extLst>
              <a:ext uri="{FF2B5EF4-FFF2-40B4-BE49-F238E27FC236}">
                <a16:creationId xmlns:a16="http://schemas.microsoft.com/office/drawing/2014/main" id="{20422A0A-249B-C3D8-03F0-F350419A530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9547" y="5183021"/>
            <a:ext cx="2930277" cy="1224000"/>
          </a:xfrm>
          <a:prstGeom prst="rect">
            <a:avLst/>
          </a:prstGeom>
          <a:ln>
            <a:solidFill>
              <a:schemeClr val="tx1"/>
            </a:solidFill>
          </a:ln>
        </p:spPr>
      </p:pic>
      <p:pic>
        <p:nvPicPr>
          <p:cNvPr id="10" name="Image 9">
            <a:extLst>
              <a:ext uri="{FF2B5EF4-FFF2-40B4-BE49-F238E27FC236}">
                <a16:creationId xmlns:a16="http://schemas.microsoft.com/office/drawing/2014/main" id="{CD48F8C4-8365-8328-B83E-8B8F014FDCB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0456" y="3369876"/>
            <a:ext cx="1850767" cy="1224000"/>
          </a:xfrm>
          <a:prstGeom prst="rect">
            <a:avLst/>
          </a:prstGeom>
          <a:ln>
            <a:solidFill>
              <a:schemeClr val="tx1"/>
            </a:solidFill>
          </a:ln>
        </p:spPr>
      </p:pic>
      <p:pic>
        <p:nvPicPr>
          <p:cNvPr id="15" name="Image 14">
            <a:extLst>
              <a:ext uri="{FF2B5EF4-FFF2-40B4-BE49-F238E27FC236}">
                <a16:creationId xmlns:a16="http://schemas.microsoft.com/office/drawing/2014/main" id="{E620DB3F-6E92-C2D6-EFC5-7FA055E0DF31}"/>
              </a:ext>
            </a:extLst>
          </p:cNvPr>
          <p:cNvPicPr>
            <a:picLocks noChangeAspect="1"/>
          </p:cNvPicPr>
          <p:nvPr/>
        </p:nvPicPr>
        <p:blipFill>
          <a:blip r:embed="rId7"/>
          <a:stretch>
            <a:fillRect/>
          </a:stretch>
        </p:blipFill>
        <p:spPr>
          <a:xfrm>
            <a:off x="7660774" y="5198310"/>
            <a:ext cx="2674411" cy="1224000"/>
          </a:xfrm>
          <a:prstGeom prst="rect">
            <a:avLst/>
          </a:prstGeom>
          <a:ln>
            <a:solidFill>
              <a:schemeClr val="tx1"/>
            </a:solidFill>
          </a:ln>
        </p:spPr>
      </p:pic>
      <p:pic>
        <p:nvPicPr>
          <p:cNvPr id="16" name="Image 15">
            <a:extLst>
              <a:ext uri="{FF2B5EF4-FFF2-40B4-BE49-F238E27FC236}">
                <a16:creationId xmlns:a16="http://schemas.microsoft.com/office/drawing/2014/main" id="{F44F7EE8-218A-7886-634A-478DD0A4BABB}"/>
              </a:ext>
            </a:extLst>
          </p:cNvPr>
          <p:cNvPicPr>
            <a:picLocks noChangeAspect="1"/>
          </p:cNvPicPr>
          <p:nvPr/>
        </p:nvPicPr>
        <p:blipFill>
          <a:blip r:embed="rId8"/>
          <a:stretch>
            <a:fillRect/>
          </a:stretch>
        </p:blipFill>
        <p:spPr>
          <a:xfrm>
            <a:off x="4038600" y="3158074"/>
            <a:ext cx="2242930" cy="1224000"/>
          </a:xfrm>
          <a:prstGeom prst="rect">
            <a:avLst/>
          </a:prstGeom>
          <a:ln>
            <a:solidFill>
              <a:schemeClr val="tx1"/>
            </a:solidFill>
          </a:ln>
        </p:spPr>
      </p:pic>
      <p:pic>
        <p:nvPicPr>
          <p:cNvPr id="17" name="Image 16">
            <a:extLst>
              <a:ext uri="{FF2B5EF4-FFF2-40B4-BE49-F238E27FC236}">
                <a16:creationId xmlns:a16="http://schemas.microsoft.com/office/drawing/2014/main" id="{2849A2AA-DFCF-64A2-5143-D4BC77883BB2}"/>
              </a:ext>
            </a:extLst>
          </p:cNvPr>
          <p:cNvPicPr>
            <a:picLocks noChangeAspect="1"/>
          </p:cNvPicPr>
          <p:nvPr/>
        </p:nvPicPr>
        <p:blipFill>
          <a:blip r:embed="rId9"/>
          <a:stretch>
            <a:fillRect/>
          </a:stretch>
        </p:blipFill>
        <p:spPr>
          <a:xfrm>
            <a:off x="10335185" y="5025618"/>
            <a:ext cx="1675573" cy="1224000"/>
          </a:xfrm>
          <a:prstGeom prst="rect">
            <a:avLst/>
          </a:prstGeom>
          <a:ln>
            <a:solidFill>
              <a:schemeClr val="tx1"/>
            </a:solidFill>
          </a:ln>
        </p:spPr>
      </p:pic>
      <p:pic>
        <p:nvPicPr>
          <p:cNvPr id="18" name="Image 17">
            <a:extLst>
              <a:ext uri="{FF2B5EF4-FFF2-40B4-BE49-F238E27FC236}">
                <a16:creationId xmlns:a16="http://schemas.microsoft.com/office/drawing/2014/main" id="{28C4AFDB-8D38-8826-7753-981E274BA647}"/>
              </a:ext>
            </a:extLst>
          </p:cNvPr>
          <p:cNvPicPr>
            <a:picLocks noChangeAspect="1"/>
          </p:cNvPicPr>
          <p:nvPr/>
        </p:nvPicPr>
        <p:blipFill>
          <a:blip r:embed="rId10"/>
          <a:stretch>
            <a:fillRect/>
          </a:stretch>
        </p:blipFill>
        <p:spPr>
          <a:xfrm>
            <a:off x="6663193" y="3305913"/>
            <a:ext cx="2579811" cy="1224000"/>
          </a:xfrm>
          <a:prstGeom prst="rect">
            <a:avLst/>
          </a:prstGeom>
          <a:ln>
            <a:solidFill>
              <a:schemeClr val="tx1"/>
            </a:solidFill>
          </a:ln>
        </p:spPr>
      </p:pic>
      <p:pic>
        <p:nvPicPr>
          <p:cNvPr id="20" name="Image 19">
            <a:extLst>
              <a:ext uri="{FF2B5EF4-FFF2-40B4-BE49-F238E27FC236}">
                <a16:creationId xmlns:a16="http://schemas.microsoft.com/office/drawing/2014/main" id="{0232F2F0-5580-A6C6-553A-26EE0E424DBD}"/>
              </a:ext>
            </a:extLst>
          </p:cNvPr>
          <p:cNvPicPr>
            <a:picLocks noChangeAspect="1"/>
          </p:cNvPicPr>
          <p:nvPr/>
        </p:nvPicPr>
        <p:blipFill>
          <a:blip r:embed="rId11"/>
          <a:stretch>
            <a:fillRect/>
          </a:stretch>
        </p:blipFill>
        <p:spPr>
          <a:xfrm>
            <a:off x="9575177" y="3083808"/>
            <a:ext cx="2168900" cy="1194242"/>
          </a:xfrm>
          <a:prstGeom prst="rect">
            <a:avLst/>
          </a:prstGeom>
          <a:ln>
            <a:solidFill>
              <a:schemeClr val="tx1"/>
            </a:solidFill>
          </a:ln>
        </p:spPr>
      </p:pic>
    </p:spTree>
    <p:extLst>
      <p:ext uri="{BB962C8B-B14F-4D97-AF65-F5344CB8AC3E}">
        <p14:creationId xmlns:p14="http://schemas.microsoft.com/office/powerpoint/2010/main" val="401069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Main character</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617842" y="974785"/>
            <a:ext cx="8485017" cy="5202178"/>
          </a:xfrm>
        </p:spPr>
        <p:txBody>
          <a:bodyPr anchor="ctr">
            <a:normAutofit/>
          </a:bodyPr>
          <a:lstStyle/>
          <a:p>
            <a:r>
              <a:rPr lang="en-GB" sz="2000" dirty="0"/>
              <a:t>Name: Wikus Lee</a:t>
            </a:r>
          </a:p>
          <a:p>
            <a:r>
              <a:rPr lang="en-GB" sz="2000" dirty="0"/>
              <a:t> Age: 34</a:t>
            </a:r>
          </a:p>
          <a:p>
            <a:r>
              <a:rPr lang="en-GB" sz="2000" dirty="0"/>
              <a:t>Gender: M</a:t>
            </a:r>
          </a:p>
          <a:p>
            <a:r>
              <a:rPr lang="en-GB" sz="2000" dirty="0"/>
              <a:t>Goal: Making contracts</a:t>
            </a:r>
          </a:p>
          <a:p>
            <a:r>
              <a:rPr lang="en-GB" sz="2000" dirty="0"/>
              <a:t>Conflicts: Face danger but never consequences</a:t>
            </a:r>
          </a:p>
          <a:p>
            <a:r>
              <a:rPr lang="en-GB" sz="2000" dirty="0"/>
              <a:t>Social status: Middle class</a:t>
            </a:r>
          </a:p>
          <a:p>
            <a:r>
              <a:rPr lang="en-GB" sz="2000" dirty="0"/>
              <a:t>Key life events: has been abandoned</a:t>
            </a:r>
          </a:p>
          <a:p>
            <a:r>
              <a:rPr lang="en-GB" sz="2000" dirty="0"/>
              <a:t>Fears: Losing its humanity</a:t>
            </a:r>
          </a:p>
          <a:p>
            <a:r>
              <a:rPr lang="en-GB" sz="2000" dirty="0"/>
              <a:t>What they value most: Honest work</a:t>
            </a:r>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11</a:t>
            </a:fld>
            <a:endParaRPr lang="en-GB"/>
          </a:p>
        </p:txBody>
      </p:sp>
      <p:pic>
        <p:nvPicPr>
          <p:cNvPr id="7" name="Picture 6">
            <a:extLst>
              <a:ext uri="{FF2B5EF4-FFF2-40B4-BE49-F238E27FC236}">
                <a16:creationId xmlns:a16="http://schemas.microsoft.com/office/drawing/2014/main" id="{4BF71277-CA91-2FAA-FA7C-2BBCC8B563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7361" y="1018517"/>
            <a:ext cx="2069468" cy="2706006"/>
          </a:xfrm>
          <a:prstGeom prst="rect">
            <a:avLst/>
          </a:prstGeom>
        </p:spPr>
      </p:pic>
      <p:pic>
        <p:nvPicPr>
          <p:cNvPr id="10" name="Picture 9">
            <a:extLst>
              <a:ext uri="{FF2B5EF4-FFF2-40B4-BE49-F238E27FC236}">
                <a16:creationId xmlns:a16="http://schemas.microsoft.com/office/drawing/2014/main" id="{86A00000-426B-A93A-D11A-E5DD19E574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020" y="4130369"/>
            <a:ext cx="2834151" cy="1813857"/>
          </a:xfrm>
          <a:prstGeom prst="rect">
            <a:avLst/>
          </a:prstGeom>
          <a:ln>
            <a:solidFill>
              <a:schemeClr val="tx1"/>
            </a:solidFill>
          </a:ln>
        </p:spPr>
      </p:pic>
    </p:spTree>
    <p:extLst>
      <p:ext uri="{BB962C8B-B14F-4D97-AF65-F5344CB8AC3E}">
        <p14:creationId xmlns:p14="http://schemas.microsoft.com/office/powerpoint/2010/main" val="725701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Characters to </a:t>
            </a:r>
            <a:r>
              <a:rPr lang="fr-FR" dirty="0" err="1"/>
              <a:t>rescue</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33136" y="974785"/>
            <a:ext cx="8369723" cy="5202178"/>
          </a:xfrm>
        </p:spPr>
        <p:txBody>
          <a:bodyPr anchor="ctr">
            <a:normAutofit/>
          </a:bodyPr>
          <a:lstStyle/>
          <a:p>
            <a:r>
              <a:rPr lang="en-GB" sz="2000" dirty="0"/>
              <a:t>Name: </a:t>
            </a:r>
            <a:r>
              <a:rPr lang="en-GB" sz="1800" dirty="0"/>
              <a:t>Andrew Bradman </a:t>
            </a:r>
          </a:p>
          <a:p>
            <a:r>
              <a:rPr lang="en-GB" sz="2000" dirty="0"/>
              <a:t> Age: </a:t>
            </a:r>
            <a:r>
              <a:rPr lang="en-GB" sz="1800" dirty="0"/>
              <a:t>42</a:t>
            </a:r>
          </a:p>
          <a:p>
            <a:r>
              <a:rPr lang="en-GB" sz="2000" dirty="0"/>
              <a:t>Gender: </a:t>
            </a:r>
            <a:r>
              <a:rPr lang="en-GB" sz="1800" dirty="0"/>
              <a:t>M</a:t>
            </a:r>
          </a:p>
          <a:p>
            <a:r>
              <a:rPr lang="en-GB" sz="2000" dirty="0"/>
              <a:t>Relationship to key characters: </a:t>
            </a:r>
            <a:r>
              <a:rPr lang="en-GB" sz="1800" dirty="0"/>
              <a:t>Beware, want to use him</a:t>
            </a:r>
          </a:p>
          <a:p>
            <a:r>
              <a:rPr lang="en-GB" sz="2000" dirty="0"/>
              <a:t>Goal: </a:t>
            </a:r>
            <a:r>
              <a:rPr lang="en-GB" sz="1800" dirty="0"/>
              <a:t>Colonise Venus</a:t>
            </a:r>
          </a:p>
          <a:p>
            <a:r>
              <a:rPr lang="en-GB" sz="2000" dirty="0"/>
              <a:t>Family: </a:t>
            </a:r>
            <a:r>
              <a:rPr lang="en-GB" sz="1800" dirty="0"/>
              <a:t>Wealthy from diamonds extractions on Neptune atmosphere</a:t>
            </a:r>
            <a:endParaRPr lang="en-GB" sz="2000" dirty="0"/>
          </a:p>
          <a:p>
            <a:r>
              <a:rPr lang="en-GB" sz="2000" dirty="0"/>
              <a:t>Education: </a:t>
            </a:r>
            <a:r>
              <a:rPr lang="en-GB" sz="1800" dirty="0"/>
              <a:t>Biggest economic/business school</a:t>
            </a:r>
          </a:p>
          <a:p>
            <a:r>
              <a:rPr lang="en-GB" sz="2000" dirty="0"/>
              <a:t>Physical description: </a:t>
            </a:r>
            <a:r>
              <a:rPr lang="en-GB" sz="1800" dirty="0"/>
              <a:t>Elon Musk</a:t>
            </a:r>
            <a:endParaRPr lang="en-GB" sz="2000" dirty="0"/>
          </a:p>
          <a:p>
            <a:r>
              <a:rPr lang="en-GB" sz="2000" dirty="0"/>
              <a:t>Fears: </a:t>
            </a:r>
            <a:r>
              <a:rPr lang="en-GB" sz="1800" dirty="0"/>
              <a:t>Losing power</a:t>
            </a:r>
          </a:p>
          <a:p>
            <a:r>
              <a:rPr lang="en-GB" sz="2000" dirty="0"/>
              <a:t>What they value most: </a:t>
            </a:r>
            <a:r>
              <a:rPr lang="en-GB" sz="1800" dirty="0"/>
              <a:t>What he call “potential” in humans</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12</a:t>
            </a:fld>
            <a:endParaRPr lang="en-GB"/>
          </a:p>
        </p:txBody>
      </p:sp>
      <p:pic>
        <p:nvPicPr>
          <p:cNvPr id="9" name="Picture 8">
            <a:extLst>
              <a:ext uri="{FF2B5EF4-FFF2-40B4-BE49-F238E27FC236}">
                <a16:creationId xmlns:a16="http://schemas.microsoft.com/office/drawing/2014/main" id="{A16D9A43-EEF8-BFD8-6A33-7D91D6672EC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47141" y="992110"/>
            <a:ext cx="1315242" cy="2454215"/>
          </a:xfrm>
          <a:prstGeom prst="rect">
            <a:avLst/>
          </a:prstGeom>
          <a:ln>
            <a:solidFill>
              <a:schemeClr val="tx1"/>
            </a:solidFill>
          </a:ln>
        </p:spPr>
      </p:pic>
      <p:pic>
        <p:nvPicPr>
          <p:cNvPr id="11" name="Picture 10">
            <a:extLst>
              <a:ext uri="{FF2B5EF4-FFF2-40B4-BE49-F238E27FC236}">
                <a16:creationId xmlns:a16="http://schemas.microsoft.com/office/drawing/2014/main" id="{10FDA5BE-6C83-E7DB-41DE-93E1AA40EB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4469" y="2707524"/>
            <a:ext cx="2314999" cy="1736249"/>
          </a:xfrm>
          <a:prstGeom prst="rect">
            <a:avLst/>
          </a:prstGeom>
          <a:ln>
            <a:solidFill>
              <a:schemeClr val="tx1"/>
            </a:solidFill>
          </a:ln>
        </p:spPr>
      </p:pic>
      <p:pic>
        <p:nvPicPr>
          <p:cNvPr id="10" name="Picture 9">
            <a:extLst>
              <a:ext uri="{FF2B5EF4-FFF2-40B4-BE49-F238E27FC236}">
                <a16:creationId xmlns:a16="http://schemas.microsoft.com/office/drawing/2014/main" id="{284A1CC7-3A47-1378-E84A-9A0A83EFBC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80244" y="4293614"/>
            <a:ext cx="2317515" cy="1736249"/>
          </a:xfrm>
          <a:prstGeom prst="rect">
            <a:avLst/>
          </a:prstGeom>
          <a:ln>
            <a:solidFill>
              <a:schemeClr val="tx1"/>
            </a:solidFill>
          </a:ln>
        </p:spPr>
      </p:pic>
    </p:spTree>
    <p:extLst>
      <p:ext uri="{BB962C8B-B14F-4D97-AF65-F5344CB8AC3E}">
        <p14:creationId xmlns:p14="http://schemas.microsoft.com/office/powerpoint/2010/main" val="1683646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Alien </a:t>
            </a:r>
            <a:r>
              <a:rPr lang="fr-FR" dirty="0" err="1"/>
              <a:t>scientist</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597542" y="974785"/>
            <a:ext cx="8505318" cy="5202178"/>
          </a:xfrm>
        </p:spPr>
        <p:txBody>
          <a:bodyPr anchor="ctr">
            <a:normAutofit/>
          </a:bodyPr>
          <a:lstStyle/>
          <a:p>
            <a:r>
              <a:rPr lang="en-GB" sz="2000" dirty="0"/>
              <a:t>Name: </a:t>
            </a:r>
            <a:r>
              <a:rPr lang="en-GB" sz="1800" dirty="0" err="1"/>
              <a:t>Sunev</a:t>
            </a:r>
            <a:endParaRPr lang="en-GB" sz="1800" dirty="0"/>
          </a:p>
          <a:p>
            <a:r>
              <a:rPr lang="en-GB" sz="2000" dirty="0"/>
              <a:t> Age: </a:t>
            </a:r>
            <a:r>
              <a:rPr lang="en-GB" sz="1800" dirty="0"/>
              <a:t>105</a:t>
            </a:r>
          </a:p>
          <a:p>
            <a:r>
              <a:rPr lang="en-GB" sz="2000" dirty="0"/>
              <a:t>Caste: </a:t>
            </a:r>
            <a:r>
              <a:rPr lang="en-GB" sz="1800" dirty="0"/>
              <a:t>Scientists</a:t>
            </a:r>
          </a:p>
          <a:p>
            <a:r>
              <a:rPr lang="en-GB" sz="2000" dirty="0"/>
              <a:t>Goal: </a:t>
            </a:r>
            <a:r>
              <a:rPr lang="en-GB" sz="1800" dirty="0"/>
              <a:t>Remaining the “main” scientist of Venus</a:t>
            </a:r>
          </a:p>
          <a:p>
            <a:r>
              <a:rPr lang="en-GB" sz="2000" dirty="0"/>
              <a:t>Family: </a:t>
            </a:r>
            <a:r>
              <a:rPr lang="en-GB" sz="1800" dirty="0"/>
              <a:t>Wealthy among scientists</a:t>
            </a:r>
          </a:p>
          <a:p>
            <a:r>
              <a:rPr lang="en-GB" sz="2000" dirty="0"/>
              <a:t>Education: </a:t>
            </a:r>
            <a:r>
              <a:rPr lang="en-GB" sz="1800" dirty="0"/>
              <a:t>Very </a:t>
            </a:r>
            <a:r>
              <a:rPr lang="en-GB" sz="1800" dirty="0" err="1"/>
              <a:t>developped</a:t>
            </a:r>
            <a:endParaRPr lang="en-GB" sz="1800" dirty="0"/>
          </a:p>
          <a:p>
            <a:r>
              <a:rPr lang="en-GB" sz="2000" dirty="0"/>
              <a:t>Physical description: </a:t>
            </a:r>
            <a:r>
              <a:rPr lang="en-GB" sz="1800" dirty="0"/>
              <a:t>“Classical” alien creature with technological suit</a:t>
            </a:r>
          </a:p>
          <a:p>
            <a:r>
              <a:rPr lang="en-GB" sz="2000" dirty="0"/>
              <a:t>Key life events: </a:t>
            </a:r>
            <a:r>
              <a:rPr lang="en-GB" sz="1800" dirty="0"/>
              <a:t>Has developed serum to live longer</a:t>
            </a:r>
          </a:p>
          <a:p>
            <a:r>
              <a:rPr lang="en-GB" sz="2000" dirty="0"/>
              <a:t>Fears: </a:t>
            </a:r>
            <a:r>
              <a:rPr lang="en-GB" sz="1800" dirty="0"/>
              <a:t>Losing </a:t>
            </a:r>
            <a:r>
              <a:rPr lang="en-GB" sz="1800" dirty="0" err="1"/>
              <a:t>statut</a:t>
            </a:r>
            <a:endParaRPr lang="en-GB" sz="1800" dirty="0"/>
          </a:p>
          <a:p>
            <a:r>
              <a:rPr lang="en-GB" sz="2000" dirty="0"/>
              <a:t>What they value most: </a:t>
            </a:r>
            <a:r>
              <a:rPr lang="en-GB" sz="1800" dirty="0"/>
              <a:t>Venusian’s people</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13</a:t>
            </a:fld>
            <a:endParaRPr lang="en-GB"/>
          </a:p>
        </p:txBody>
      </p:sp>
      <p:pic>
        <p:nvPicPr>
          <p:cNvPr id="8" name="Picture 7">
            <a:extLst>
              <a:ext uri="{FF2B5EF4-FFF2-40B4-BE49-F238E27FC236}">
                <a16:creationId xmlns:a16="http://schemas.microsoft.com/office/drawing/2014/main" id="{160DE956-84E6-45F4-12A9-8065C6605A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7516" y="1304556"/>
            <a:ext cx="1440000" cy="2160000"/>
          </a:xfrm>
          <a:prstGeom prst="rect">
            <a:avLst/>
          </a:prstGeom>
          <a:ln>
            <a:solidFill>
              <a:schemeClr val="tx1"/>
            </a:solidFill>
          </a:ln>
        </p:spPr>
      </p:pic>
      <p:pic>
        <p:nvPicPr>
          <p:cNvPr id="9" name="Image 8">
            <a:extLst>
              <a:ext uri="{FF2B5EF4-FFF2-40B4-BE49-F238E27FC236}">
                <a16:creationId xmlns:a16="http://schemas.microsoft.com/office/drawing/2014/main" id="{11991341-6AF6-5CBB-76A7-77B9D3BE27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82131" y="1908855"/>
            <a:ext cx="1460796" cy="2160000"/>
          </a:xfrm>
          <a:prstGeom prst="rect">
            <a:avLst/>
          </a:prstGeom>
          <a:ln>
            <a:solidFill>
              <a:schemeClr val="tx1"/>
            </a:solidFill>
          </a:ln>
        </p:spPr>
      </p:pic>
      <p:pic>
        <p:nvPicPr>
          <p:cNvPr id="10" name="Image 9">
            <a:extLst>
              <a:ext uri="{FF2B5EF4-FFF2-40B4-BE49-F238E27FC236}">
                <a16:creationId xmlns:a16="http://schemas.microsoft.com/office/drawing/2014/main" id="{3B1359DF-BAC8-004B-7C5C-6A16D3D9C3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791" y="4346242"/>
            <a:ext cx="2841521" cy="1440000"/>
          </a:xfrm>
          <a:prstGeom prst="rect">
            <a:avLst/>
          </a:prstGeom>
          <a:ln>
            <a:solidFill>
              <a:schemeClr val="tx1"/>
            </a:solidFill>
          </a:ln>
        </p:spPr>
      </p:pic>
    </p:spTree>
    <p:extLst>
      <p:ext uri="{BB962C8B-B14F-4D97-AF65-F5344CB8AC3E}">
        <p14:creationId xmlns:p14="http://schemas.microsoft.com/office/powerpoint/2010/main" val="101202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Alien </a:t>
            </a:r>
            <a:r>
              <a:rPr lang="fr-FR" dirty="0" err="1"/>
              <a:t>Worker</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56991" y="974785"/>
            <a:ext cx="8345868" cy="5202178"/>
          </a:xfrm>
        </p:spPr>
        <p:txBody>
          <a:bodyPr anchor="ctr">
            <a:normAutofit/>
          </a:bodyPr>
          <a:lstStyle/>
          <a:p>
            <a:r>
              <a:rPr lang="en-GB" sz="2000" dirty="0"/>
              <a:t>Name: </a:t>
            </a:r>
            <a:r>
              <a:rPr lang="en-GB" sz="1800" dirty="0" err="1"/>
              <a:t>Otsillac</a:t>
            </a:r>
            <a:endParaRPr lang="en-GB" sz="1800" dirty="0"/>
          </a:p>
          <a:p>
            <a:r>
              <a:rPr lang="en-GB" sz="2000" dirty="0"/>
              <a:t>Age: </a:t>
            </a:r>
            <a:r>
              <a:rPr lang="en-GB" sz="1800" dirty="0"/>
              <a:t>26</a:t>
            </a:r>
          </a:p>
          <a:p>
            <a:r>
              <a:rPr lang="en-GB" sz="2000" dirty="0"/>
              <a:t>Goal: </a:t>
            </a:r>
            <a:r>
              <a:rPr lang="en-GB" sz="1800" dirty="0"/>
              <a:t>Supporting his family</a:t>
            </a:r>
          </a:p>
          <a:p>
            <a:r>
              <a:rPr lang="en-GB" sz="2000" dirty="0"/>
              <a:t>Family: </a:t>
            </a:r>
            <a:r>
              <a:rPr lang="en-GB" sz="1800" dirty="0"/>
              <a:t>Large</a:t>
            </a:r>
          </a:p>
          <a:p>
            <a:r>
              <a:rPr lang="en-GB" sz="2000" dirty="0"/>
              <a:t>Education: </a:t>
            </a:r>
            <a:r>
              <a:rPr lang="en-GB" sz="1800" dirty="0"/>
              <a:t>None</a:t>
            </a:r>
          </a:p>
          <a:p>
            <a:r>
              <a:rPr lang="en-GB" sz="2000" dirty="0"/>
              <a:t>Physical description: </a:t>
            </a:r>
            <a:r>
              <a:rPr lang="en-GB" sz="1800" dirty="0"/>
              <a:t>“Classical” alien creature</a:t>
            </a:r>
            <a:endParaRPr lang="en-GB" sz="2000" dirty="0"/>
          </a:p>
          <a:p>
            <a:r>
              <a:rPr lang="en-GB" sz="2000" dirty="0"/>
              <a:t>Key life events: </a:t>
            </a:r>
            <a:r>
              <a:rPr lang="en-GB" sz="1800" dirty="0"/>
              <a:t>Has build many tools from waste when he was working in landfill but was reprimand by soldiers</a:t>
            </a:r>
          </a:p>
          <a:p>
            <a:r>
              <a:rPr lang="en-GB" sz="2000" dirty="0"/>
              <a:t>Fears: </a:t>
            </a:r>
            <a:r>
              <a:rPr lang="en-US" sz="1800" dirty="0"/>
              <a:t>That his family does not survive well</a:t>
            </a:r>
            <a:endParaRPr lang="en-GB" sz="2000" dirty="0"/>
          </a:p>
          <a:p>
            <a:r>
              <a:rPr lang="en-GB" sz="2000" dirty="0"/>
              <a:t>What they value most: </a:t>
            </a:r>
            <a:r>
              <a:rPr lang="en-GB" sz="1800" dirty="0"/>
              <a:t>Venusian’s people</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14</a:t>
            </a:fld>
            <a:endParaRPr lang="en-GB"/>
          </a:p>
        </p:txBody>
      </p:sp>
      <p:pic>
        <p:nvPicPr>
          <p:cNvPr id="7" name="Picture 6">
            <a:extLst>
              <a:ext uri="{FF2B5EF4-FFF2-40B4-BE49-F238E27FC236}">
                <a16:creationId xmlns:a16="http://schemas.microsoft.com/office/drawing/2014/main" id="{DB719010-8A2C-597A-6967-ABB332F51D1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3763" y="1357806"/>
            <a:ext cx="2944001" cy="1656000"/>
          </a:xfrm>
          <a:prstGeom prst="rect">
            <a:avLst/>
          </a:prstGeom>
          <a:ln>
            <a:solidFill>
              <a:schemeClr val="tx1"/>
            </a:solidFill>
          </a:ln>
        </p:spPr>
      </p:pic>
      <p:pic>
        <p:nvPicPr>
          <p:cNvPr id="9" name="Image 8">
            <a:extLst>
              <a:ext uri="{FF2B5EF4-FFF2-40B4-BE49-F238E27FC236}">
                <a16:creationId xmlns:a16="http://schemas.microsoft.com/office/drawing/2014/main" id="{E3B08E5D-F7D3-BA56-4E7F-3422506202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825" y="3270245"/>
            <a:ext cx="1814400" cy="1512000"/>
          </a:xfrm>
          <a:prstGeom prst="rect">
            <a:avLst/>
          </a:prstGeom>
          <a:ln>
            <a:solidFill>
              <a:schemeClr val="tx1"/>
            </a:solidFill>
          </a:ln>
        </p:spPr>
      </p:pic>
      <p:pic>
        <p:nvPicPr>
          <p:cNvPr id="10" name="Image 9">
            <a:extLst>
              <a:ext uri="{FF2B5EF4-FFF2-40B4-BE49-F238E27FC236}">
                <a16:creationId xmlns:a16="http://schemas.microsoft.com/office/drawing/2014/main" id="{E15F92FC-B700-D1B9-E989-EDBC1E9F18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33515" y="4308352"/>
            <a:ext cx="1364249" cy="1800000"/>
          </a:xfrm>
          <a:prstGeom prst="rect">
            <a:avLst/>
          </a:prstGeom>
          <a:ln>
            <a:solidFill>
              <a:schemeClr val="tx1"/>
            </a:solidFill>
          </a:ln>
        </p:spPr>
      </p:pic>
    </p:spTree>
    <p:extLst>
      <p:ext uri="{BB962C8B-B14F-4D97-AF65-F5344CB8AC3E}">
        <p14:creationId xmlns:p14="http://schemas.microsoft.com/office/powerpoint/2010/main" val="582962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Minions</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41238" y="1244570"/>
            <a:ext cx="4048337" cy="1706886"/>
          </a:xfrm>
        </p:spPr>
        <p:txBody>
          <a:bodyPr>
            <a:normAutofit/>
          </a:bodyPr>
          <a:lstStyle/>
          <a:p>
            <a:pPr marL="0" indent="0">
              <a:buNone/>
            </a:pPr>
            <a:r>
              <a:rPr lang="fr-FR" sz="1800" b="1" dirty="0"/>
              <a:t>Mutant</a:t>
            </a:r>
          </a:p>
          <a:p>
            <a:r>
              <a:rPr lang="fr-FR" sz="1400" dirty="0"/>
              <a:t>Human with aliens physical aspect</a:t>
            </a:r>
          </a:p>
          <a:p>
            <a:r>
              <a:rPr lang="fr-FR" sz="1400" dirty="0"/>
              <a:t>Agressive, no real </a:t>
            </a:r>
            <a:r>
              <a:rPr lang="fr-FR" sz="1400" dirty="0" err="1"/>
              <a:t>personality</a:t>
            </a:r>
            <a:r>
              <a:rPr lang="fr-FR" sz="1400" dirty="0"/>
              <a:t>. </a:t>
            </a:r>
            <a:r>
              <a:rPr lang="fr-FR" sz="1400" dirty="0" err="1"/>
              <a:t>Scary</a:t>
            </a:r>
            <a:endParaRPr lang="fr-FR" sz="1400" dirty="0"/>
          </a:p>
          <a:p>
            <a:r>
              <a:rPr lang="fr-FR" sz="1400" dirty="0"/>
              <a:t>Difformation that can be used to attack but can also be a </a:t>
            </a:r>
            <a:r>
              <a:rPr lang="fr-FR" sz="1400" dirty="0" err="1"/>
              <a:t>weakness</a:t>
            </a:r>
            <a:endParaRPr lang="en-GB" sz="14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15</a:t>
            </a:fld>
            <a:endParaRPr lang="en-GB"/>
          </a:p>
        </p:txBody>
      </p:sp>
      <p:pic>
        <p:nvPicPr>
          <p:cNvPr id="9" name="Picture 6">
            <a:extLst>
              <a:ext uri="{FF2B5EF4-FFF2-40B4-BE49-F238E27FC236}">
                <a16:creationId xmlns:a16="http://schemas.microsoft.com/office/drawing/2014/main" id="{D050FBCD-4442-5B49-368F-666B6AB8A7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753" y="4977230"/>
            <a:ext cx="2000492" cy="1080000"/>
          </a:xfrm>
          <a:prstGeom prst="rect">
            <a:avLst/>
          </a:prstGeom>
        </p:spPr>
      </p:pic>
      <p:pic>
        <p:nvPicPr>
          <p:cNvPr id="10" name="Picture 7">
            <a:extLst>
              <a:ext uri="{FF2B5EF4-FFF2-40B4-BE49-F238E27FC236}">
                <a16:creationId xmlns:a16="http://schemas.microsoft.com/office/drawing/2014/main" id="{84B956AC-CB70-BA1E-FF3A-EECE7E580F6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478" b="95895" l="10000" r="97800">
                        <a14:foregroundMark x1="53200" y1="9360" x2="53600" y2="1970"/>
                        <a14:foregroundMark x1="82400" y1="14614" x2="84064" y2="13174"/>
                        <a14:foregroundMark x1="93000" y1="43514" x2="93000" y2="43514"/>
                        <a14:foregroundMark x1="97800" y1="43021" x2="97800" y2="43021"/>
                        <a14:foregroundMark x1="41800" y1="88013" x2="33800" y2="91461"/>
                        <a14:foregroundMark x1="75200" y1="92447" x2="74800" y2="95895"/>
                        <a14:backgroundMark x1="89800" y1="8867" x2="89600" y2="8210"/>
                        <a14:backgroundMark x1="88600" y1="8703" x2="88600" y2="8703"/>
                        <a14:backgroundMark x1="90200" y1="7389" x2="84000" y2="13136"/>
                      </a14:backgroundRemoval>
                    </a14:imgEffect>
                  </a14:imgLayer>
                </a14:imgProps>
              </a:ext>
              <a:ext uri="{28A0092B-C50C-407E-A947-70E740481C1C}">
                <a14:useLocalDpi xmlns:a14="http://schemas.microsoft.com/office/drawing/2010/main"/>
              </a:ext>
            </a:extLst>
          </a:blip>
          <a:stretch>
            <a:fillRect/>
          </a:stretch>
        </p:blipFill>
        <p:spPr>
          <a:xfrm>
            <a:off x="878487" y="2993984"/>
            <a:ext cx="1477833" cy="1800000"/>
          </a:xfrm>
          <a:prstGeom prst="rect">
            <a:avLst/>
          </a:prstGeom>
        </p:spPr>
      </p:pic>
      <p:pic>
        <p:nvPicPr>
          <p:cNvPr id="13" name="Image 12">
            <a:extLst>
              <a:ext uri="{FF2B5EF4-FFF2-40B4-BE49-F238E27FC236}">
                <a16:creationId xmlns:a16="http://schemas.microsoft.com/office/drawing/2014/main" id="{C38284C8-089B-833B-837D-0C43FEDAC85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6936" y="4769400"/>
            <a:ext cx="1994460" cy="1440000"/>
          </a:xfrm>
          <a:prstGeom prst="rect">
            <a:avLst/>
          </a:prstGeom>
        </p:spPr>
      </p:pic>
      <p:pic>
        <p:nvPicPr>
          <p:cNvPr id="15" name="Image 14">
            <a:extLst>
              <a:ext uri="{FF2B5EF4-FFF2-40B4-BE49-F238E27FC236}">
                <a16:creationId xmlns:a16="http://schemas.microsoft.com/office/drawing/2014/main" id="{14E7D607-AA6C-6659-B152-739D1E11C00F}"/>
              </a:ext>
            </a:extLst>
          </p:cNvPr>
          <p:cNvPicPr>
            <a:picLocks noChangeAspect="1"/>
          </p:cNvPicPr>
          <p:nvPr/>
        </p:nvPicPr>
        <p:blipFill>
          <a:blip r:embed="rId6"/>
          <a:stretch>
            <a:fillRect/>
          </a:stretch>
        </p:blipFill>
        <p:spPr>
          <a:xfrm>
            <a:off x="4766936" y="2886695"/>
            <a:ext cx="1800000" cy="1800000"/>
          </a:xfrm>
          <a:prstGeom prst="rect">
            <a:avLst/>
          </a:prstGeom>
        </p:spPr>
      </p:pic>
      <p:pic>
        <p:nvPicPr>
          <p:cNvPr id="16" name="Image 15">
            <a:extLst>
              <a:ext uri="{FF2B5EF4-FFF2-40B4-BE49-F238E27FC236}">
                <a16:creationId xmlns:a16="http://schemas.microsoft.com/office/drawing/2014/main" id="{5082C2B2-4973-51AE-C4C9-AAF334D4666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77218" y="4719099"/>
            <a:ext cx="2753613" cy="1440000"/>
          </a:xfrm>
          <a:prstGeom prst="rect">
            <a:avLst/>
          </a:prstGeom>
        </p:spPr>
      </p:pic>
      <p:pic>
        <p:nvPicPr>
          <p:cNvPr id="17" name="Image 16">
            <a:extLst>
              <a:ext uri="{FF2B5EF4-FFF2-40B4-BE49-F238E27FC236}">
                <a16:creationId xmlns:a16="http://schemas.microsoft.com/office/drawing/2014/main" id="{3F643614-BCEB-F547-F3DF-9D4D742B71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73043" y="3066695"/>
            <a:ext cx="1561961" cy="1440000"/>
          </a:xfrm>
          <a:prstGeom prst="rect">
            <a:avLst/>
          </a:prstGeom>
        </p:spPr>
      </p:pic>
      <p:sp>
        <p:nvSpPr>
          <p:cNvPr id="18" name="Content Placeholder 2">
            <a:extLst>
              <a:ext uri="{FF2B5EF4-FFF2-40B4-BE49-F238E27FC236}">
                <a16:creationId xmlns:a16="http://schemas.microsoft.com/office/drawing/2014/main" id="{B2E2A4DA-3625-6AB4-FC95-7E235CDF749F}"/>
              </a:ext>
            </a:extLst>
          </p:cNvPr>
          <p:cNvSpPr txBox="1">
            <a:spLocks/>
          </p:cNvSpPr>
          <p:nvPr/>
        </p:nvSpPr>
        <p:spPr>
          <a:xfrm>
            <a:off x="4080144"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a:t>Alien </a:t>
            </a:r>
            <a:r>
              <a:rPr lang="fr-FR" sz="1800" b="1" dirty="0" err="1"/>
              <a:t>soldier</a:t>
            </a:r>
            <a:endParaRPr lang="fr-FR" sz="1800" b="1" dirty="0"/>
          </a:p>
          <a:p>
            <a:r>
              <a:rPr lang="fr-FR" sz="1400" dirty="0"/>
              <a:t>Alien with </a:t>
            </a:r>
            <a:r>
              <a:rPr lang="fr-FR" sz="1400" dirty="0" err="1"/>
              <a:t>weapons</a:t>
            </a:r>
            <a:endParaRPr lang="fr-FR" sz="1400" dirty="0"/>
          </a:p>
          <a:p>
            <a:r>
              <a:rPr lang="fr-FR" sz="1400" dirty="0"/>
              <a:t>Agressive, </a:t>
            </a:r>
            <a:r>
              <a:rPr lang="fr-FR" sz="1400" dirty="0" err="1"/>
              <a:t>threatening</a:t>
            </a:r>
            <a:endParaRPr lang="fr-FR" sz="1400" dirty="0"/>
          </a:p>
          <a:p>
            <a:r>
              <a:rPr lang="fr-FR" sz="1400" dirty="0"/>
              <a:t>Some </a:t>
            </a:r>
            <a:r>
              <a:rPr lang="fr-FR" sz="1400" dirty="0" err="1"/>
              <a:t>weaknesses</a:t>
            </a:r>
            <a:r>
              <a:rPr lang="fr-FR" sz="1400" dirty="0"/>
              <a:t> on their </a:t>
            </a:r>
            <a:r>
              <a:rPr lang="fr-FR" sz="1400" dirty="0" err="1"/>
              <a:t>armors</a:t>
            </a:r>
            <a:endParaRPr lang="fr-FR" sz="1400" dirty="0"/>
          </a:p>
          <a:p>
            <a:r>
              <a:rPr lang="fr-FR" sz="1400" dirty="0"/>
              <a:t>Fight with more actions than horror</a:t>
            </a:r>
            <a:endParaRPr lang="en-GB" sz="1400" dirty="0"/>
          </a:p>
        </p:txBody>
      </p:sp>
      <p:sp>
        <p:nvSpPr>
          <p:cNvPr id="19" name="Content Placeholder 2">
            <a:extLst>
              <a:ext uri="{FF2B5EF4-FFF2-40B4-BE49-F238E27FC236}">
                <a16:creationId xmlns:a16="http://schemas.microsoft.com/office/drawing/2014/main" id="{DFF4C9F1-3BDA-B80D-AC01-F355471CFD88}"/>
              </a:ext>
            </a:extLst>
          </p:cNvPr>
          <p:cNvSpPr txBox="1">
            <a:spLocks/>
          </p:cNvSpPr>
          <p:nvPr/>
        </p:nvSpPr>
        <p:spPr>
          <a:xfrm>
            <a:off x="8128481"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a:t>Alien</a:t>
            </a:r>
          </a:p>
          <a:p>
            <a:r>
              <a:rPr lang="fr-FR" sz="1400" dirty="0"/>
              <a:t>Alien with </a:t>
            </a:r>
            <a:r>
              <a:rPr lang="fr-FR" sz="1400" dirty="0" err="1"/>
              <a:t>upgraded</a:t>
            </a:r>
            <a:r>
              <a:rPr lang="fr-FR" sz="1400" dirty="0"/>
              <a:t> powers</a:t>
            </a:r>
          </a:p>
          <a:p>
            <a:r>
              <a:rPr lang="fr-FR" sz="1400" dirty="0"/>
              <a:t>Agressive, </a:t>
            </a:r>
            <a:r>
              <a:rPr lang="fr-FR" sz="1400" dirty="0" err="1"/>
              <a:t>scary</a:t>
            </a:r>
            <a:endParaRPr lang="fr-FR" sz="1400" dirty="0"/>
          </a:p>
          <a:p>
            <a:r>
              <a:rPr lang="fr-FR" sz="1400" dirty="0"/>
              <a:t>Some </a:t>
            </a:r>
            <a:r>
              <a:rPr lang="fr-FR" sz="1400" dirty="0" err="1"/>
              <a:t>weakness</a:t>
            </a:r>
            <a:r>
              <a:rPr lang="fr-FR" sz="1400" dirty="0"/>
              <a:t> that can be revealed with powers</a:t>
            </a:r>
            <a:endParaRPr lang="en-GB" sz="1400" dirty="0"/>
          </a:p>
        </p:txBody>
      </p:sp>
    </p:spTree>
    <p:extLst>
      <p:ext uri="{BB962C8B-B14F-4D97-AF65-F5344CB8AC3E}">
        <p14:creationId xmlns:p14="http://schemas.microsoft.com/office/powerpoint/2010/main" val="392023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Story </a:t>
            </a:r>
            <a:r>
              <a:rPr lang="fr-FR" dirty="0" err="1"/>
              <a:t>Steps</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46892" y="926123"/>
            <a:ext cx="11001445" cy="5537200"/>
          </a:xfrm>
        </p:spPr>
        <p:txBody>
          <a:bodyPr anchor="ctr">
            <a:normAutofit lnSpcReduction="10000"/>
          </a:bodyPr>
          <a:lstStyle/>
          <a:p>
            <a:r>
              <a:rPr lang="fr-FR" sz="1400" b="0" i="0" dirty="0">
                <a:effectLst/>
                <a:latin typeface="Palatino Linotype (Body)"/>
              </a:rPr>
              <a:t>Landing: </a:t>
            </a:r>
          </a:p>
          <a:p>
            <a:pPr marL="0" indent="0">
              <a:buNone/>
            </a:pPr>
            <a:r>
              <a:rPr lang="fr-FR" sz="1200" b="0" i="0" dirty="0" err="1">
                <a:effectLst/>
                <a:latin typeface="Palatino Linotype (Body)"/>
              </a:rPr>
              <a:t>Discovering</a:t>
            </a:r>
            <a:r>
              <a:rPr lang="fr-FR" sz="1200" b="0" i="0" dirty="0">
                <a:effectLst/>
                <a:latin typeface="Palatino Linotype (Body)"/>
              </a:rPr>
              <a:t> the main city, mutants, </a:t>
            </a:r>
            <a:r>
              <a:rPr lang="fr-FR" sz="1200" dirty="0">
                <a:latin typeface="Palatino Linotype (Body)"/>
              </a:rPr>
              <a:t>first power and </a:t>
            </a:r>
            <a:r>
              <a:rPr lang="fr-FR" sz="1200" dirty="0" err="1">
                <a:latin typeface="Palatino Linotype (Body)"/>
              </a:rPr>
              <a:t>weapons</a:t>
            </a:r>
            <a:endParaRPr lang="fr-FR" sz="1200" dirty="0">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The Office:</a:t>
            </a:r>
          </a:p>
          <a:p>
            <a:pPr marL="0" indent="0">
              <a:buNone/>
            </a:pPr>
            <a:r>
              <a:rPr lang="fr-FR" sz="1200" b="0" i="0" dirty="0" err="1">
                <a:effectLst/>
                <a:latin typeface="Palatino Linotype (Body)"/>
              </a:rPr>
              <a:t>Discovering</a:t>
            </a:r>
            <a:r>
              <a:rPr lang="fr-FR" sz="1200" b="0" i="0" dirty="0">
                <a:effectLst/>
                <a:latin typeface="Palatino Linotype (Body)"/>
              </a:rPr>
              <a:t> alien </a:t>
            </a:r>
            <a:r>
              <a:rPr lang="fr-FR" sz="1200" b="0" i="0" dirty="0" err="1">
                <a:effectLst/>
                <a:latin typeface="Palatino Linotype (Body)"/>
              </a:rPr>
              <a:t>soldiers</a:t>
            </a:r>
            <a:r>
              <a:rPr lang="fr-FR" sz="1200" b="0" i="0" dirty="0">
                <a:effectLst/>
                <a:latin typeface="Palatino Linotype (Body)"/>
              </a:rPr>
              <a:t> and that the city is split in </a:t>
            </a:r>
            <a:r>
              <a:rPr lang="fr-FR" sz="1200" b="0" i="0" dirty="0" err="1">
                <a:effectLst/>
                <a:latin typeface="Palatino Linotype (Body)"/>
              </a:rPr>
              <a:t>different</a:t>
            </a:r>
            <a:r>
              <a:rPr lang="fr-FR" sz="1200" b="0" i="0" dirty="0">
                <a:effectLst/>
                <a:latin typeface="Palatino Linotype (Body)"/>
              </a:rPr>
              <a:t> parts. </a:t>
            </a:r>
            <a:r>
              <a:rPr lang="fr-FR" sz="1200" b="0" i="0" dirty="0" err="1">
                <a:effectLst/>
                <a:latin typeface="Palatino Linotype (Body)"/>
              </a:rPr>
              <a:t>Finding</a:t>
            </a:r>
            <a:r>
              <a:rPr lang="fr-FR" sz="1200" b="0" i="0" dirty="0">
                <a:effectLst/>
                <a:latin typeface="Palatino Linotype (Body)"/>
              </a:rPr>
              <a:t> </a:t>
            </a:r>
            <a:r>
              <a:rPr lang="fr-FR" sz="1200" b="0" i="0" dirty="0" err="1">
                <a:effectLst/>
                <a:latin typeface="Palatino Linotype (Body)"/>
              </a:rPr>
              <a:t>where</a:t>
            </a:r>
            <a:r>
              <a:rPr lang="fr-FR" sz="1200" b="0" i="0" dirty="0">
                <a:effectLst/>
                <a:latin typeface="Palatino Linotype (Body)"/>
              </a:rPr>
              <a:t> is Andrew </a:t>
            </a:r>
            <a:r>
              <a:rPr lang="fr-FR" sz="1200" b="0" i="0" dirty="0" err="1">
                <a:effectLst/>
                <a:latin typeface="Palatino Linotype (Body)"/>
              </a:rPr>
              <a:t>Bratman</a:t>
            </a:r>
            <a:r>
              <a:rPr lang="fr-FR" sz="1200" b="0" i="0" dirty="0">
                <a:effectLst/>
                <a:latin typeface="Palatino Linotype (Body)"/>
              </a:rPr>
              <a:t>, he leads the player to the </a:t>
            </a:r>
            <a:r>
              <a:rPr lang="fr-FR" sz="1200" b="0" i="0" dirty="0" err="1">
                <a:effectLst/>
                <a:latin typeface="Palatino Linotype (Body)"/>
              </a:rPr>
              <a:t>laboratory</a:t>
            </a:r>
            <a:endParaRPr lang="fr-FR" sz="1200" b="0" i="0" dirty="0">
              <a:effectLst/>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The </a:t>
            </a:r>
            <a:r>
              <a:rPr lang="fr-FR" sz="1400" b="0" i="0" dirty="0" err="1">
                <a:effectLst/>
                <a:latin typeface="Palatino Linotype (Body)"/>
              </a:rPr>
              <a:t>Lab</a:t>
            </a:r>
            <a:r>
              <a:rPr lang="fr-FR" sz="1400" b="0" i="0" dirty="0">
                <a:effectLst/>
                <a:latin typeface="Palatino Linotype (Body)"/>
              </a:rPr>
              <a:t>:</a:t>
            </a:r>
          </a:p>
          <a:p>
            <a:pPr marL="0" indent="0">
              <a:buNone/>
            </a:pPr>
            <a:r>
              <a:rPr lang="fr-FR" sz="1200" b="0" i="0" dirty="0" err="1">
                <a:effectLst/>
                <a:latin typeface="Palatino Linotype (Body)"/>
              </a:rPr>
              <a:t>Discovering</a:t>
            </a:r>
            <a:r>
              <a:rPr lang="fr-FR" sz="1200" b="0" i="0" dirty="0">
                <a:effectLst/>
                <a:latin typeface="Palatino Linotype (Body)"/>
              </a:rPr>
              <a:t> how powers are made, player is sent to the underground by aliens </a:t>
            </a:r>
            <a:r>
              <a:rPr lang="fr-FR" sz="1200" b="0" i="0" dirty="0" err="1">
                <a:effectLst/>
                <a:latin typeface="Palatino Linotype (Body)"/>
              </a:rPr>
              <a:t>scientist</a:t>
            </a:r>
            <a:r>
              <a:rPr lang="fr-FR" sz="1200" b="0" i="0" dirty="0">
                <a:effectLst/>
                <a:latin typeface="Palatino Linotype (Body)"/>
              </a:rPr>
              <a:t> and is </a:t>
            </a:r>
            <a:r>
              <a:rPr lang="fr-FR" sz="1200" b="0" i="0" dirty="0" err="1">
                <a:effectLst/>
                <a:latin typeface="Palatino Linotype (Body)"/>
              </a:rPr>
              <a:t>separated</a:t>
            </a:r>
            <a:r>
              <a:rPr lang="fr-FR" sz="1200" b="0" i="0" dirty="0">
                <a:effectLst/>
                <a:latin typeface="Palatino Linotype (Body)"/>
              </a:rPr>
              <a:t> to Andrew </a:t>
            </a:r>
            <a:r>
              <a:rPr lang="fr-FR" sz="1200" b="0" i="0" dirty="0" err="1">
                <a:effectLst/>
                <a:latin typeface="Palatino Linotype (Body)"/>
              </a:rPr>
              <a:t>Bratman</a:t>
            </a:r>
            <a:endParaRPr lang="fr-FR" sz="1200" b="0" i="0" dirty="0">
              <a:effectLst/>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Underground:</a:t>
            </a:r>
          </a:p>
          <a:p>
            <a:pPr marL="0" indent="0">
              <a:buNone/>
            </a:pPr>
            <a:r>
              <a:rPr lang="fr-FR" sz="1200" b="0" i="0" dirty="0" err="1">
                <a:effectLst/>
                <a:latin typeface="Palatino Linotype (Body)"/>
              </a:rPr>
              <a:t>Discovering</a:t>
            </a:r>
            <a:r>
              <a:rPr lang="fr-FR" sz="1200" b="0" i="0" dirty="0">
                <a:effectLst/>
                <a:latin typeface="Palatino Linotype (Body)"/>
              </a:rPr>
              <a:t> the exploitation that make the city so </a:t>
            </a:r>
            <a:r>
              <a:rPr lang="fr-FR" sz="1200" b="0" i="0" dirty="0" err="1">
                <a:effectLst/>
                <a:latin typeface="Palatino Linotype (Body)"/>
              </a:rPr>
              <a:t>rich</a:t>
            </a:r>
            <a:r>
              <a:rPr lang="fr-FR" sz="1200" b="0" i="0" dirty="0">
                <a:effectLst/>
                <a:latin typeface="Palatino Linotype (Body)"/>
              </a:rPr>
              <a:t> and that alien </a:t>
            </a:r>
            <a:r>
              <a:rPr lang="fr-FR" sz="1200" b="0" i="0" dirty="0" err="1">
                <a:effectLst/>
                <a:latin typeface="Palatino Linotype (Body)"/>
              </a:rPr>
              <a:t>workers</a:t>
            </a:r>
            <a:r>
              <a:rPr lang="fr-FR" sz="1200" b="0" i="0" dirty="0">
                <a:effectLst/>
                <a:latin typeface="Palatino Linotype (Body)"/>
              </a:rPr>
              <a:t> has </a:t>
            </a:r>
            <a:r>
              <a:rPr lang="fr-FR" sz="1200" b="0" i="0" dirty="0" err="1">
                <a:effectLst/>
                <a:latin typeface="Palatino Linotype (Body)"/>
              </a:rPr>
              <a:t>now</a:t>
            </a:r>
            <a:r>
              <a:rPr lang="fr-FR" sz="1200" b="0" i="0" dirty="0">
                <a:effectLst/>
                <a:latin typeface="Palatino Linotype (Body)"/>
              </a:rPr>
              <a:t> access to powers and </a:t>
            </a:r>
            <a:r>
              <a:rPr lang="fr-FR" sz="1200" b="0" i="0" dirty="0" err="1">
                <a:effectLst/>
                <a:latin typeface="Palatino Linotype (Body)"/>
              </a:rPr>
              <a:t>develop</a:t>
            </a:r>
            <a:r>
              <a:rPr lang="fr-FR" sz="1200" b="0" i="0" dirty="0">
                <a:effectLst/>
                <a:latin typeface="Palatino Linotype (Body)"/>
              </a:rPr>
              <a:t> mutations</a:t>
            </a:r>
          </a:p>
          <a:p>
            <a:pPr marL="0" indent="0">
              <a:buNone/>
            </a:pPr>
            <a:endParaRPr lang="fr-FR" sz="800" b="0" i="0" dirty="0">
              <a:effectLst/>
              <a:latin typeface="Palatino Linotype (Body)"/>
            </a:endParaRPr>
          </a:p>
          <a:p>
            <a:r>
              <a:rPr lang="fr-FR" sz="1400" b="0" i="0" dirty="0" err="1">
                <a:effectLst/>
                <a:latin typeface="Palatino Linotype (Body)"/>
              </a:rPr>
              <a:t>Crusher</a:t>
            </a:r>
            <a:r>
              <a:rPr lang="fr-FR" sz="1400" b="0" i="0" dirty="0">
                <a:effectLst/>
                <a:latin typeface="Palatino Linotype (Body)"/>
              </a:rPr>
              <a:t>:</a:t>
            </a:r>
          </a:p>
          <a:p>
            <a:pPr marL="0" indent="0">
              <a:buNone/>
            </a:pPr>
            <a:r>
              <a:rPr lang="fr-FR" sz="1200" b="0" i="0" dirty="0" err="1">
                <a:effectLst/>
                <a:latin typeface="Palatino Linotype (Body)"/>
              </a:rPr>
              <a:t>Finding</a:t>
            </a:r>
            <a:r>
              <a:rPr lang="fr-FR" sz="1200" b="0" i="0" dirty="0">
                <a:effectLst/>
                <a:latin typeface="Palatino Linotype (Body)"/>
              </a:rPr>
              <a:t> a way to get out of the underground by </a:t>
            </a:r>
            <a:r>
              <a:rPr lang="fr-FR" sz="1200" b="0" i="0" dirty="0" err="1">
                <a:effectLst/>
                <a:latin typeface="Palatino Linotype (Body)"/>
              </a:rPr>
              <a:t>going</a:t>
            </a:r>
            <a:r>
              <a:rPr lang="fr-FR" sz="1200" b="0" i="0" dirty="0">
                <a:effectLst/>
                <a:latin typeface="Palatino Linotype (Body)"/>
              </a:rPr>
              <a:t> through a </a:t>
            </a:r>
            <a:r>
              <a:rPr lang="fr-FR" sz="1200" b="0" i="0" dirty="0" err="1">
                <a:effectLst/>
                <a:latin typeface="Palatino Linotype (Body)"/>
              </a:rPr>
              <a:t>crusher</a:t>
            </a:r>
            <a:r>
              <a:rPr lang="fr-FR" sz="1200" b="0" i="0" dirty="0">
                <a:effectLst/>
                <a:latin typeface="Palatino Linotype (Body)"/>
              </a:rPr>
              <a:t> to access an </a:t>
            </a:r>
            <a:r>
              <a:rPr lang="fr-FR" sz="1200" b="0" i="0" dirty="0" err="1">
                <a:effectLst/>
                <a:latin typeface="Palatino Linotype (Body)"/>
              </a:rPr>
              <a:t>elevator</a:t>
            </a:r>
            <a:endParaRPr lang="fr-FR" sz="1200" b="0" i="0" dirty="0">
              <a:effectLst/>
              <a:latin typeface="Palatino Linotype (Body)"/>
            </a:endParaRPr>
          </a:p>
          <a:p>
            <a:pPr marL="0" indent="0">
              <a:buNone/>
            </a:pPr>
            <a:endParaRPr lang="fr-FR" sz="800" b="0" i="0" dirty="0">
              <a:effectLst/>
              <a:latin typeface="Palatino Linotype (Body)"/>
            </a:endParaRPr>
          </a:p>
          <a:p>
            <a:r>
              <a:rPr lang="fr-FR" sz="1400" dirty="0">
                <a:latin typeface="Palatino Linotype (Body)"/>
              </a:rPr>
              <a:t>Back in </a:t>
            </a:r>
            <a:r>
              <a:rPr lang="fr-FR" sz="1400" dirty="0" err="1">
                <a:latin typeface="Palatino Linotype (Body)"/>
              </a:rPr>
              <a:t>town</a:t>
            </a:r>
            <a:r>
              <a:rPr lang="fr-FR" sz="1400" b="0" i="0" dirty="0">
                <a:effectLst/>
                <a:latin typeface="Palatino Linotype (Body)"/>
              </a:rPr>
              <a:t>:</a:t>
            </a:r>
          </a:p>
          <a:p>
            <a:pPr marL="0" indent="0">
              <a:buNone/>
            </a:pPr>
            <a:r>
              <a:rPr lang="fr-FR" sz="1200" b="0" i="0" dirty="0" err="1">
                <a:effectLst/>
                <a:latin typeface="Palatino Linotype (Body)"/>
              </a:rPr>
              <a:t>Getting</a:t>
            </a:r>
            <a:r>
              <a:rPr lang="fr-FR" sz="1200" b="0" i="0" dirty="0">
                <a:effectLst/>
                <a:latin typeface="Palatino Linotype (Body)"/>
              </a:rPr>
              <a:t> back in the main city, aliens </a:t>
            </a:r>
            <a:r>
              <a:rPr lang="fr-FR" sz="1200" b="0" i="0" dirty="0" err="1">
                <a:effectLst/>
                <a:latin typeface="Palatino Linotype (Body)"/>
              </a:rPr>
              <a:t>workers</a:t>
            </a:r>
            <a:r>
              <a:rPr lang="fr-FR" sz="1200" b="0" i="0" dirty="0">
                <a:effectLst/>
                <a:latin typeface="Palatino Linotype (Body)"/>
              </a:rPr>
              <a:t> and </a:t>
            </a:r>
            <a:r>
              <a:rPr lang="fr-FR" sz="1200" b="0" i="0" dirty="0" err="1">
                <a:effectLst/>
                <a:latin typeface="Palatino Linotype (Body)"/>
              </a:rPr>
              <a:t>soldiers</a:t>
            </a:r>
            <a:r>
              <a:rPr lang="fr-FR" sz="1200" b="0" i="0" dirty="0">
                <a:effectLst/>
                <a:latin typeface="Palatino Linotype (Body)"/>
              </a:rPr>
              <a:t> are in the city </a:t>
            </a:r>
            <a:r>
              <a:rPr lang="fr-FR" sz="1200" b="0" i="0" dirty="0" err="1">
                <a:effectLst/>
                <a:latin typeface="Palatino Linotype (Body)"/>
              </a:rPr>
              <a:t>plunged</a:t>
            </a:r>
            <a:r>
              <a:rPr lang="fr-FR" sz="1200" b="0" i="0" dirty="0">
                <a:effectLst/>
                <a:latin typeface="Palatino Linotype (Body)"/>
              </a:rPr>
              <a:t> </a:t>
            </a:r>
            <a:r>
              <a:rPr lang="fr-FR" sz="1200" b="0" i="0" dirty="0" err="1">
                <a:effectLst/>
                <a:latin typeface="Palatino Linotype (Body)"/>
              </a:rPr>
              <a:t>into</a:t>
            </a:r>
            <a:r>
              <a:rPr lang="fr-FR" sz="1200" b="0" i="0" dirty="0">
                <a:effectLst/>
                <a:latin typeface="Palatino Linotype (Body)"/>
              </a:rPr>
              <a:t> chaos</a:t>
            </a:r>
          </a:p>
          <a:p>
            <a:pPr marL="0" indent="0">
              <a:buNone/>
            </a:pPr>
            <a:endParaRPr lang="fr-FR" sz="800" b="0" i="0" dirty="0">
              <a:effectLst/>
              <a:latin typeface="Palatino Linotype (Body)"/>
            </a:endParaRPr>
          </a:p>
          <a:p>
            <a:r>
              <a:rPr lang="fr-FR" sz="1400" dirty="0">
                <a:latin typeface="Palatino Linotype (Body)"/>
              </a:rPr>
              <a:t>Final</a:t>
            </a:r>
            <a:r>
              <a:rPr lang="fr-FR" sz="1400" b="0" i="0" dirty="0">
                <a:effectLst/>
                <a:latin typeface="Palatino Linotype (Body)"/>
              </a:rPr>
              <a:t>:</a:t>
            </a:r>
          </a:p>
          <a:p>
            <a:pPr marL="0" indent="0">
              <a:buNone/>
            </a:pPr>
            <a:r>
              <a:rPr lang="fr-FR" sz="1200" b="0" i="0" dirty="0">
                <a:effectLst/>
                <a:latin typeface="Palatino Linotype (Body)"/>
              </a:rPr>
              <a:t>Last boss fight in a </a:t>
            </a:r>
            <a:r>
              <a:rPr lang="fr-FR" sz="1200" b="0" i="0" dirty="0" err="1">
                <a:effectLst/>
                <a:latin typeface="Palatino Linotype (Body)"/>
              </a:rPr>
              <a:t>theater</a:t>
            </a:r>
            <a:r>
              <a:rPr lang="fr-FR" sz="1200" b="0" i="0" dirty="0">
                <a:effectLst/>
                <a:latin typeface="Palatino Linotype (Body)"/>
              </a:rPr>
              <a:t>, combine every powers and enemies type.</a:t>
            </a: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dirty="0"/>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16</a:t>
            </a:fld>
            <a:endParaRPr lang="en-GB" dirty="0"/>
          </a:p>
        </p:txBody>
      </p:sp>
    </p:spTree>
    <p:extLst>
      <p:ext uri="{BB962C8B-B14F-4D97-AF65-F5344CB8AC3E}">
        <p14:creationId xmlns:p14="http://schemas.microsoft.com/office/powerpoint/2010/main" val="34282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53477"/>
            <a:ext cx="11964837" cy="5486400"/>
          </a:xfrm>
        </p:spPr>
        <p:txBody>
          <a:bodyPr anchor="ctr">
            <a:normAutofit/>
          </a:bodyPr>
          <a:lstStyle/>
          <a:p>
            <a:pPr>
              <a:spcBef>
                <a:spcPts val="0"/>
              </a:spcBef>
            </a:pPr>
            <a:r>
              <a:rPr lang="fr-FR" sz="1400" b="0" i="0" dirty="0">
                <a:effectLst/>
                <a:latin typeface="Palatino Linotype (Body)"/>
              </a:rPr>
              <a:t>Landing</a:t>
            </a:r>
            <a:endParaRPr lang="en-GB" sz="1400" b="0" i="0" dirty="0">
              <a:effectLst/>
              <a:latin typeface="Palatino Linotype (Body)"/>
            </a:endParaRPr>
          </a:p>
          <a:p>
            <a:pPr marL="0" indent="0">
              <a:buNone/>
            </a:pPr>
            <a:r>
              <a:rPr lang="en-GB" sz="1200" b="0" i="0" dirty="0">
                <a:effectLst/>
                <a:latin typeface="Palatino Linotype (Body)"/>
              </a:rPr>
              <a:t>Wikus Lee </a:t>
            </a:r>
            <a:r>
              <a:rPr lang="fr-FR" sz="1200" b="0" i="0" dirty="0">
                <a:effectLst/>
                <a:latin typeface="Palatino Linotype (Body)"/>
              </a:rPr>
              <a:t>land on the city and start to explore to find Andrew </a:t>
            </a:r>
            <a:r>
              <a:rPr lang="fr-FR" sz="1200" b="0" i="0" dirty="0" err="1">
                <a:effectLst/>
                <a:latin typeface="Palatino Linotype (Body)"/>
              </a:rPr>
              <a:t>Bradman</a:t>
            </a:r>
            <a:r>
              <a:rPr lang="fr-FR" sz="1200" b="0" i="0" dirty="0">
                <a:effectLst/>
                <a:latin typeface="Palatino Linotype (Body)"/>
              </a:rPr>
              <a:t>. The city </a:t>
            </a:r>
            <a:r>
              <a:rPr lang="fr-FR" sz="1200" b="0" i="0" dirty="0" err="1">
                <a:effectLst/>
                <a:latin typeface="Palatino Linotype (Body)"/>
              </a:rPr>
              <a:t>seems</a:t>
            </a:r>
            <a:r>
              <a:rPr lang="fr-FR" sz="1200" b="0" i="0" dirty="0">
                <a:effectLst/>
                <a:latin typeface="Palatino Linotype (Body)"/>
              </a:rPr>
              <a:t> </a:t>
            </a:r>
            <a:r>
              <a:rPr lang="fr-FR" sz="1200" b="0" i="0" dirty="0" err="1">
                <a:effectLst/>
                <a:latin typeface="Palatino Linotype (Body)"/>
              </a:rPr>
              <a:t>empty</a:t>
            </a:r>
            <a:r>
              <a:rPr lang="fr-FR" sz="1200" b="0" i="0" dirty="0">
                <a:effectLst/>
                <a:latin typeface="Palatino Linotype (Body)"/>
              </a:rPr>
              <a:t> </a:t>
            </a:r>
            <a:r>
              <a:rPr lang="fr-FR" sz="1200" b="0" i="0" dirty="0" err="1">
                <a:effectLst/>
                <a:latin typeface="Palatino Linotype (Body)"/>
              </a:rPr>
              <a:t>until</a:t>
            </a:r>
            <a:r>
              <a:rPr lang="fr-FR" sz="1200" b="0" i="0" dirty="0">
                <a:effectLst/>
                <a:latin typeface="Palatino Linotype (Body)"/>
              </a:rPr>
              <a:t> he find </a:t>
            </a:r>
            <a:r>
              <a:rPr lang="fr-FR" sz="1200" b="0" i="0" dirty="0" err="1">
                <a:effectLst/>
                <a:latin typeface="Palatino Linotype (Body)"/>
              </a:rPr>
              <a:t>humans</a:t>
            </a:r>
            <a:r>
              <a:rPr lang="fr-FR" sz="1200" b="0" i="0" dirty="0">
                <a:effectLst/>
                <a:latin typeface="Palatino Linotype (Body)"/>
              </a:rPr>
              <a:t> with alien mutations. </a:t>
            </a:r>
            <a:r>
              <a:rPr lang="fr-FR" sz="1200" b="0" i="0" dirty="0" err="1">
                <a:effectLst/>
                <a:latin typeface="Palatino Linotype (Body)"/>
              </a:rPr>
              <a:t>That’s</a:t>
            </a:r>
            <a:r>
              <a:rPr lang="fr-FR" sz="1200" b="0" i="0" dirty="0">
                <a:effectLst/>
                <a:latin typeface="Palatino Linotype (Body)"/>
              </a:rPr>
              <a:t> </a:t>
            </a:r>
            <a:r>
              <a:rPr lang="fr-FR" sz="1200" b="0" i="0" dirty="0" err="1">
                <a:effectLst/>
                <a:latin typeface="Palatino Linotype (Body)"/>
              </a:rPr>
              <a:t>where</a:t>
            </a:r>
            <a:r>
              <a:rPr lang="fr-FR" sz="1200" b="0" i="0" dirty="0">
                <a:effectLst/>
                <a:latin typeface="Palatino Linotype (Body)"/>
              </a:rPr>
              <a:t> he </a:t>
            </a:r>
            <a:r>
              <a:rPr lang="fr-FR" sz="1200" b="0" i="0" dirty="0" err="1">
                <a:effectLst/>
                <a:latin typeface="Palatino Linotype (Body)"/>
              </a:rPr>
              <a:t>realise</a:t>
            </a:r>
            <a:r>
              <a:rPr lang="fr-FR" sz="1200" b="0" i="0" dirty="0">
                <a:effectLst/>
                <a:latin typeface="Palatino Linotype (Body)"/>
              </a:rPr>
              <a:t> the city is lock down and the </a:t>
            </a:r>
            <a:r>
              <a:rPr lang="fr-FR" sz="1200" b="0" i="0" dirty="0" err="1">
                <a:effectLst/>
                <a:latin typeface="Palatino Linotype (Body)"/>
              </a:rPr>
              <a:t>number</a:t>
            </a:r>
            <a:r>
              <a:rPr lang="fr-FR" sz="1200" b="0" i="0" dirty="0">
                <a:effectLst/>
                <a:latin typeface="Palatino Linotype (Body)"/>
              </a:rPr>
              <a:t> of mutants is </a:t>
            </a:r>
            <a:r>
              <a:rPr lang="fr-FR" sz="1200" b="0" i="0" dirty="0" err="1">
                <a:effectLst/>
                <a:latin typeface="Palatino Linotype (Body)"/>
              </a:rPr>
              <a:t>increasing</a:t>
            </a:r>
            <a:r>
              <a:rPr lang="fr-FR" sz="1200" b="0" i="0" dirty="0">
                <a:effectLst/>
                <a:latin typeface="Palatino Linotype (Body)"/>
              </a:rPr>
              <a:t>. He also find that </a:t>
            </a:r>
            <a:r>
              <a:rPr lang="fr-FR" sz="1200" b="0" i="0" dirty="0" err="1">
                <a:effectLst/>
                <a:latin typeface="Palatino Linotype (Body)"/>
              </a:rPr>
              <a:t>venusian</a:t>
            </a:r>
            <a:r>
              <a:rPr lang="fr-FR" sz="1200" b="0" i="0" dirty="0">
                <a:effectLst/>
                <a:latin typeface="Palatino Linotype (Body)"/>
              </a:rPr>
              <a:t> can use powers for entertainment and </a:t>
            </a:r>
            <a:r>
              <a:rPr lang="fr-FR" sz="1200" b="0" i="0" dirty="0" err="1">
                <a:effectLst/>
                <a:latin typeface="Palatino Linotype (Body)"/>
              </a:rPr>
              <a:t>decide</a:t>
            </a:r>
            <a:r>
              <a:rPr lang="fr-FR" sz="1200" b="0" i="0" dirty="0">
                <a:effectLst/>
                <a:latin typeface="Palatino Linotype (Body)"/>
              </a:rPr>
              <a:t> to use them to fight with the </a:t>
            </a:r>
            <a:r>
              <a:rPr lang="fr-FR" sz="1200" b="0" i="0" dirty="0" err="1">
                <a:effectLst/>
                <a:latin typeface="Palatino Linotype (Body)"/>
              </a:rPr>
              <a:t>telekinetic</a:t>
            </a:r>
            <a:r>
              <a:rPr lang="fr-FR" sz="1200" b="0" i="0" dirty="0">
                <a:effectLst/>
                <a:latin typeface="Palatino Linotype (Body)"/>
              </a:rPr>
              <a:t> </a:t>
            </a:r>
            <a:r>
              <a:rPr lang="fr-FR" sz="1200" b="0" i="0" dirty="0" err="1">
                <a:effectLst/>
                <a:latin typeface="Palatino Linotype (Body)"/>
              </a:rPr>
              <a:t>properties</a:t>
            </a:r>
            <a:r>
              <a:rPr lang="fr-FR" sz="1200" b="0" i="0" dirty="0">
                <a:effectLst/>
                <a:latin typeface="Palatino Linotype (Body)"/>
              </a:rPr>
              <a:t> of his suit.</a:t>
            </a:r>
          </a:p>
          <a:p>
            <a:pPr marL="0" indent="0">
              <a:buNone/>
            </a:pPr>
            <a:r>
              <a:rPr lang="fr-FR" sz="1200" dirty="0" err="1">
                <a:latin typeface="Palatino Linotype (Body)"/>
              </a:rPr>
              <a:t>Wikus</a:t>
            </a:r>
            <a:r>
              <a:rPr lang="fr-FR" sz="1200" dirty="0">
                <a:latin typeface="Palatino Linotype (Body)"/>
              </a:rPr>
              <a:t> </a:t>
            </a:r>
            <a:r>
              <a:rPr lang="fr-FR" sz="1200" dirty="0" err="1">
                <a:latin typeface="Palatino Linotype (Body)"/>
              </a:rPr>
              <a:t>try</a:t>
            </a:r>
            <a:r>
              <a:rPr lang="fr-FR" sz="1200" dirty="0">
                <a:latin typeface="Palatino Linotype (Body)"/>
              </a:rPr>
              <a:t> to find a </a:t>
            </a:r>
            <a:r>
              <a:rPr lang="fr-FR" sz="1200" dirty="0" err="1">
                <a:latin typeface="Palatino Linotype (Body)"/>
              </a:rPr>
              <a:t>shelter</a:t>
            </a:r>
            <a:r>
              <a:rPr lang="fr-FR" sz="1200" dirty="0">
                <a:latin typeface="Palatino Linotype (Body)"/>
              </a:rPr>
              <a:t> to learn more and go to a casino by using rails that are </a:t>
            </a:r>
            <a:r>
              <a:rPr lang="fr-FR" sz="1200" dirty="0" err="1">
                <a:latin typeface="Palatino Linotype (Body)"/>
              </a:rPr>
              <a:t>normally</a:t>
            </a:r>
            <a:r>
              <a:rPr lang="fr-FR" sz="1200" dirty="0">
                <a:latin typeface="Palatino Linotype (Body)"/>
              </a:rPr>
              <a:t> used to transport packages. Once in a </a:t>
            </a:r>
            <a:r>
              <a:rPr lang="fr-FR" sz="1200" dirty="0" err="1">
                <a:latin typeface="Palatino Linotype (Body)"/>
              </a:rPr>
              <a:t>safe</a:t>
            </a:r>
            <a:r>
              <a:rPr lang="fr-FR" sz="1200" dirty="0">
                <a:latin typeface="Palatino Linotype (Body)"/>
              </a:rPr>
              <a:t> area he meet a </a:t>
            </a:r>
            <a:r>
              <a:rPr lang="fr-FR" sz="1200" dirty="0" err="1">
                <a:latin typeface="Palatino Linotype (Body)"/>
              </a:rPr>
              <a:t>venusian</a:t>
            </a:r>
            <a:r>
              <a:rPr lang="fr-FR" sz="1200" dirty="0">
                <a:latin typeface="Palatino Linotype (Body)"/>
              </a:rPr>
              <a:t> and learn that Andrew </a:t>
            </a:r>
            <a:r>
              <a:rPr lang="fr-FR" sz="1200" dirty="0" err="1">
                <a:latin typeface="Palatino Linotype (Body)"/>
              </a:rPr>
              <a:t>was</a:t>
            </a:r>
            <a:r>
              <a:rPr lang="fr-FR" sz="1200" dirty="0">
                <a:latin typeface="Palatino Linotype (Body)"/>
              </a:rPr>
              <a:t> here and </a:t>
            </a:r>
            <a:r>
              <a:rPr lang="fr-FR" sz="1200" dirty="0" err="1">
                <a:latin typeface="Palatino Linotype (Body)"/>
              </a:rPr>
              <a:t>went</a:t>
            </a:r>
            <a:r>
              <a:rPr lang="fr-FR" sz="1200" dirty="0">
                <a:latin typeface="Palatino Linotype (Body)"/>
              </a:rPr>
              <a:t> on a </a:t>
            </a:r>
            <a:r>
              <a:rPr lang="fr-FR" sz="1200" dirty="0" err="1">
                <a:latin typeface="Palatino Linotype (Body)"/>
              </a:rPr>
              <a:t>lower</a:t>
            </a:r>
            <a:r>
              <a:rPr lang="fr-FR" sz="1200" dirty="0">
                <a:latin typeface="Palatino Linotype (Body)"/>
              </a:rPr>
              <a:t> floor of the city.</a:t>
            </a:r>
          </a:p>
          <a:p>
            <a:pPr marL="0" indent="0">
              <a:buNone/>
            </a:pPr>
            <a:r>
              <a:rPr lang="fr-FR" sz="1200" dirty="0" err="1">
                <a:latin typeface="Palatino Linotype (Body)"/>
              </a:rPr>
              <a:t>Wikus</a:t>
            </a:r>
            <a:r>
              <a:rPr lang="fr-FR" sz="1200" dirty="0">
                <a:latin typeface="Palatino Linotype (Body)"/>
              </a:rPr>
              <a:t> </a:t>
            </a:r>
            <a:r>
              <a:rPr lang="fr-FR" sz="1200" dirty="0" err="1">
                <a:latin typeface="Palatino Linotype (Body)"/>
              </a:rPr>
              <a:t>try</a:t>
            </a:r>
            <a:r>
              <a:rPr lang="fr-FR" sz="1200" dirty="0">
                <a:latin typeface="Palatino Linotype (Body)"/>
              </a:rPr>
              <a:t> to find a way to go at a </a:t>
            </a:r>
            <a:r>
              <a:rPr lang="fr-FR" sz="1200" dirty="0" err="1">
                <a:latin typeface="Palatino Linotype (Body)"/>
              </a:rPr>
              <a:t>lower</a:t>
            </a:r>
            <a:r>
              <a:rPr lang="fr-FR" sz="1200" dirty="0">
                <a:latin typeface="Palatino Linotype (Body)"/>
              </a:rPr>
              <a:t> level. He find an </a:t>
            </a:r>
            <a:r>
              <a:rPr lang="fr-FR" sz="1200" dirty="0" err="1">
                <a:latin typeface="Palatino Linotype (Body)"/>
              </a:rPr>
              <a:t>elevator</a:t>
            </a:r>
            <a:r>
              <a:rPr lang="fr-FR" sz="1200" dirty="0">
                <a:latin typeface="Palatino Linotype (Body)"/>
              </a:rPr>
              <a:t> that has been </a:t>
            </a:r>
            <a:r>
              <a:rPr lang="fr-FR" sz="1200" dirty="0" err="1">
                <a:latin typeface="Palatino Linotype (Body)"/>
              </a:rPr>
              <a:t>shut</a:t>
            </a:r>
            <a:r>
              <a:rPr lang="fr-FR" sz="1200" dirty="0">
                <a:latin typeface="Palatino Linotype (Body)"/>
              </a:rPr>
              <a:t> down to </a:t>
            </a:r>
            <a:r>
              <a:rPr lang="fr-FR" sz="1200" dirty="0" err="1">
                <a:latin typeface="Palatino Linotype (Body)"/>
              </a:rPr>
              <a:t>prevent</a:t>
            </a:r>
            <a:r>
              <a:rPr lang="fr-FR" sz="1200" dirty="0">
                <a:latin typeface="Palatino Linotype (Body)"/>
              </a:rPr>
              <a:t> the </a:t>
            </a:r>
            <a:r>
              <a:rPr lang="fr-FR" sz="1200" dirty="0" err="1">
                <a:latin typeface="Palatino Linotype (Body)"/>
              </a:rPr>
              <a:t>pandemic</a:t>
            </a:r>
            <a:r>
              <a:rPr lang="fr-FR" sz="1200" dirty="0">
                <a:latin typeface="Palatino Linotype (Body)"/>
              </a:rPr>
              <a:t> and has to use the rail systems.</a:t>
            </a:r>
          </a:p>
          <a:p>
            <a:pPr marL="0" indent="0">
              <a:buNone/>
            </a:pPr>
            <a:endParaRPr lang="fr-FR" sz="1200" dirty="0">
              <a:latin typeface="Palatino Linotype (Body)"/>
            </a:endParaRPr>
          </a:p>
          <a:p>
            <a:r>
              <a:rPr lang="fr-FR" sz="1400" dirty="0">
                <a:latin typeface="Palatino Linotype (Body)"/>
              </a:rPr>
              <a:t>The Office</a:t>
            </a:r>
          </a:p>
          <a:p>
            <a:pPr marL="0" indent="0">
              <a:buNone/>
            </a:pPr>
            <a:r>
              <a:rPr lang="fr-FR" sz="1200" b="0" i="0" dirty="0">
                <a:effectLst/>
                <a:latin typeface="Palatino Linotype (Body)"/>
              </a:rPr>
              <a:t>Once at </a:t>
            </a:r>
            <a:r>
              <a:rPr lang="fr-FR" sz="1200" dirty="0">
                <a:latin typeface="Palatino Linotype (Body)"/>
              </a:rPr>
              <a:t>a </a:t>
            </a:r>
            <a:r>
              <a:rPr lang="fr-FR" sz="1200" dirty="0" err="1">
                <a:latin typeface="Palatino Linotype (Body)"/>
              </a:rPr>
              <a:t>lower</a:t>
            </a:r>
            <a:r>
              <a:rPr lang="fr-FR" sz="1200" dirty="0">
                <a:latin typeface="Palatino Linotype (Body)"/>
              </a:rPr>
              <a:t> levels he arrive in a </a:t>
            </a:r>
            <a:r>
              <a:rPr lang="fr-FR" sz="1200" dirty="0" err="1">
                <a:latin typeface="Palatino Linotype (Body)"/>
              </a:rPr>
              <a:t>warehouse</a:t>
            </a:r>
            <a:r>
              <a:rPr lang="fr-FR" sz="1200" dirty="0">
                <a:latin typeface="Palatino Linotype (Body)"/>
              </a:rPr>
              <a:t> full of packages and find that there is a </a:t>
            </a:r>
            <a:r>
              <a:rPr lang="fr-FR" sz="1200" dirty="0" err="1">
                <a:latin typeface="Palatino Linotype (Body)"/>
              </a:rPr>
              <a:t>giant</a:t>
            </a:r>
            <a:r>
              <a:rPr lang="fr-FR" sz="1200" dirty="0">
                <a:latin typeface="Palatino Linotype (Body)"/>
              </a:rPr>
              <a:t> city </a:t>
            </a:r>
            <a:r>
              <a:rPr lang="fr-FR" sz="1200" dirty="0" err="1">
                <a:latin typeface="Palatino Linotype (Body)"/>
              </a:rPr>
              <a:t>beneath</a:t>
            </a:r>
            <a:r>
              <a:rPr lang="fr-FR" sz="1200" dirty="0">
                <a:latin typeface="Palatino Linotype (Body)"/>
              </a:rPr>
              <a:t> the first one. He is </a:t>
            </a:r>
            <a:r>
              <a:rPr lang="fr-FR" sz="1200" dirty="0" err="1">
                <a:latin typeface="Palatino Linotype (Body)"/>
              </a:rPr>
              <a:t>detected</a:t>
            </a:r>
            <a:r>
              <a:rPr lang="fr-FR" sz="1200" dirty="0">
                <a:latin typeface="Palatino Linotype (Body)"/>
              </a:rPr>
              <a:t> by alien </a:t>
            </a:r>
            <a:r>
              <a:rPr lang="fr-FR" sz="1200" dirty="0" err="1">
                <a:latin typeface="Palatino Linotype (Body)"/>
              </a:rPr>
              <a:t>soldiers</a:t>
            </a:r>
            <a:r>
              <a:rPr lang="fr-FR" sz="1200" dirty="0">
                <a:latin typeface="Palatino Linotype (Body)"/>
              </a:rPr>
              <a:t> and is </a:t>
            </a:r>
            <a:r>
              <a:rPr lang="fr-FR" sz="1200" dirty="0" err="1">
                <a:latin typeface="Palatino Linotype (Body)"/>
              </a:rPr>
              <a:t>chased</a:t>
            </a:r>
            <a:r>
              <a:rPr lang="fr-FR" sz="1200" dirty="0">
                <a:latin typeface="Palatino Linotype (Body)"/>
              </a:rPr>
              <a:t>, he escape and use vent and </a:t>
            </a:r>
            <a:r>
              <a:rPr lang="fr-FR" sz="1200" dirty="0" err="1">
                <a:latin typeface="Palatino Linotype (Body)"/>
              </a:rPr>
              <a:t>unused</a:t>
            </a:r>
            <a:r>
              <a:rPr lang="fr-FR" sz="1200" dirty="0">
                <a:latin typeface="Palatino Linotype (Body)"/>
              </a:rPr>
              <a:t> corridor to </a:t>
            </a:r>
            <a:r>
              <a:rPr lang="fr-FR" sz="1200" dirty="0" err="1">
                <a:latin typeface="Palatino Linotype (Body)"/>
              </a:rPr>
              <a:t>sneak</a:t>
            </a:r>
            <a:r>
              <a:rPr lang="fr-FR" sz="1200" dirty="0">
                <a:latin typeface="Palatino Linotype (Body)"/>
              </a:rPr>
              <a:t> around. Some of </a:t>
            </a:r>
            <a:r>
              <a:rPr lang="fr-FR" sz="1200" dirty="0" err="1">
                <a:latin typeface="Palatino Linotype (Body)"/>
              </a:rPr>
              <a:t>those</a:t>
            </a:r>
            <a:r>
              <a:rPr lang="fr-FR" sz="1200" dirty="0">
                <a:latin typeface="Palatino Linotype (Body)"/>
              </a:rPr>
              <a:t> corridors are </a:t>
            </a:r>
            <a:r>
              <a:rPr lang="fr-FR" sz="1200" dirty="0" err="1">
                <a:latin typeface="Palatino Linotype (Body)"/>
              </a:rPr>
              <a:t>occupied</a:t>
            </a:r>
            <a:r>
              <a:rPr lang="fr-FR" sz="1200" dirty="0">
                <a:latin typeface="Palatino Linotype (Body)"/>
              </a:rPr>
              <a:t> by a lot of mutants so </a:t>
            </a:r>
            <a:r>
              <a:rPr lang="fr-FR" sz="1200" dirty="0" err="1">
                <a:latin typeface="Palatino Linotype (Body)"/>
              </a:rPr>
              <a:t>wickus</a:t>
            </a:r>
            <a:r>
              <a:rPr lang="fr-FR" sz="1200" dirty="0">
                <a:latin typeface="Palatino Linotype (Body)"/>
              </a:rPr>
              <a:t> has to open doors and spread mutants in offices and </a:t>
            </a:r>
            <a:r>
              <a:rPr lang="fr-FR" sz="1200" dirty="0" err="1">
                <a:latin typeface="Palatino Linotype (Body)"/>
              </a:rPr>
              <a:t>military</a:t>
            </a:r>
            <a:r>
              <a:rPr lang="fr-FR" sz="1200" dirty="0">
                <a:latin typeface="Palatino Linotype (Body)"/>
              </a:rPr>
              <a:t> base to </a:t>
            </a:r>
            <a:r>
              <a:rPr lang="fr-FR" sz="1200" dirty="0" err="1">
                <a:latin typeface="Palatino Linotype (Body)"/>
              </a:rPr>
              <a:t>pass</a:t>
            </a:r>
            <a:r>
              <a:rPr lang="fr-FR" sz="1200" dirty="0">
                <a:latin typeface="Palatino Linotype (Body)"/>
              </a:rPr>
              <a:t>. At some point he </a:t>
            </a:r>
            <a:r>
              <a:rPr lang="fr-FR" sz="1200" dirty="0" err="1">
                <a:latin typeface="Palatino Linotype (Body)"/>
              </a:rPr>
              <a:t>sees</a:t>
            </a:r>
            <a:r>
              <a:rPr lang="fr-FR" sz="1200" dirty="0">
                <a:latin typeface="Palatino Linotype (Body)"/>
              </a:rPr>
              <a:t> Andrew with alien </a:t>
            </a:r>
            <a:r>
              <a:rPr lang="fr-FR" sz="1200" dirty="0" err="1">
                <a:latin typeface="Palatino Linotype (Body)"/>
              </a:rPr>
              <a:t>soldiers</a:t>
            </a:r>
            <a:r>
              <a:rPr lang="fr-FR" sz="1200" dirty="0">
                <a:latin typeface="Palatino Linotype (Body)"/>
              </a:rPr>
              <a:t> </a:t>
            </a:r>
            <a:r>
              <a:rPr lang="fr-FR" sz="1200" dirty="0" err="1">
                <a:latin typeface="Palatino Linotype (Body)"/>
              </a:rPr>
              <a:t>going</a:t>
            </a:r>
            <a:r>
              <a:rPr lang="fr-FR" sz="1200" dirty="0">
                <a:latin typeface="Palatino Linotype (Body)"/>
              </a:rPr>
              <a:t> in a office. </a:t>
            </a:r>
            <a:r>
              <a:rPr lang="fr-FR" sz="1200" dirty="0" err="1">
                <a:latin typeface="Palatino Linotype (Body)"/>
              </a:rPr>
              <a:t>Wikus</a:t>
            </a:r>
            <a:r>
              <a:rPr lang="fr-FR" sz="1200" dirty="0">
                <a:latin typeface="Palatino Linotype (Body)"/>
              </a:rPr>
              <a:t> </a:t>
            </a:r>
            <a:r>
              <a:rPr lang="fr-FR" sz="1200" dirty="0" err="1">
                <a:latin typeface="Palatino Linotype (Body)"/>
              </a:rPr>
              <a:t>sneak</a:t>
            </a:r>
            <a:r>
              <a:rPr lang="fr-FR" sz="1200" dirty="0">
                <a:latin typeface="Palatino Linotype (Body)"/>
              </a:rPr>
              <a:t> </a:t>
            </a:r>
            <a:r>
              <a:rPr lang="fr-FR" sz="1200" dirty="0" err="1">
                <a:latin typeface="Palatino Linotype (Body)"/>
              </a:rPr>
              <a:t>into</a:t>
            </a:r>
            <a:r>
              <a:rPr lang="fr-FR" sz="1200" dirty="0">
                <a:latin typeface="Palatino Linotype (Body)"/>
              </a:rPr>
              <a:t> the room and </a:t>
            </a:r>
            <a:r>
              <a:rPr lang="fr-FR" sz="1200" dirty="0" err="1">
                <a:latin typeface="Palatino Linotype (Body)"/>
              </a:rPr>
              <a:t>neutralizes</a:t>
            </a:r>
            <a:r>
              <a:rPr lang="fr-FR" sz="1200" dirty="0">
                <a:latin typeface="Palatino Linotype (Body)"/>
              </a:rPr>
              <a:t> the </a:t>
            </a:r>
            <a:r>
              <a:rPr lang="fr-FR" sz="1200" dirty="0" err="1">
                <a:latin typeface="Palatino Linotype (Body)"/>
              </a:rPr>
              <a:t>soldiers</a:t>
            </a:r>
            <a:r>
              <a:rPr lang="fr-FR" sz="1200" dirty="0">
                <a:latin typeface="Palatino Linotype (Body)"/>
              </a:rPr>
              <a:t>.</a:t>
            </a:r>
          </a:p>
          <a:p>
            <a:pPr marL="0" indent="0">
              <a:buNone/>
            </a:pPr>
            <a:r>
              <a:rPr lang="fr-FR" sz="1200" b="0" i="0" dirty="0">
                <a:effectLst/>
                <a:latin typeface="Palatino Linotype (Body)"/>
              </a:rPr>
              <a:t>Andrew is </a:t>
            </a:r>
            <a:r>
              <a:rPr lang="fr-FR" sz="1200" b="0" i="0" dirty="0" err="1">
                <a:effectLst/>
                <a:latin typeface="Palatino Linotype (Body)"/>
              </a:rPr>
              <a:t>reassured</a:t>
            </a:r>
            <a:r>
              <a:rPr lang="fr-FR" sz="1200" dirty="0">
                <a:latin typeface="Palatino Linotype (Body)"/>
              </a:rPr>
              <a:t>, </a:t>
            </a:r>
            <a:r>
              <a:rPr lang="fr-FR" sz="1200" dirty="0" err="1">
                <a:latin typeface="Palatino Linotype (Body)"/>
              </a:rPr>
              <a:t>Wikus</a:t>
            </a:r>
            <a:r>
              <a:rPr lang="fr-FR" sz="1200" dirty="0">
                <a:latin typeface="Palatino Linotype (Body)"/>
              </a:rPr>
              <a:t> want to escape at the surface of the planet but Andrew </a:t>
            </a:r>
            <a:r>
              <a:rPr lang="fr-FR" sz="1200" dirty="0" err="1">
                <a:latin typeface="Palatino Linotype (Body)"/>
              </a:rPr>
              <a:t>say</a:t>
            </a:r>
            <a:r>
              <a:rPr lang="fr-FR" sz="1200" dirty="0">
                <a:latin typeface="Palatino Linotype (Body)"/>
              </a:rPr>
              <a:t> that </a:t>
            </a:r>
            <a:r>
              <a:rPr lang="fr-FR" sz="1200" dirty="0" err="1">
                <a:latin typeface="Palatino Linotype (Body)"/>
              </a:rPr>
              <a:t>it’s</a:t>
            </a:r>
            <a:r>
              <a:rPr lang="fr-FR" sz="1200" dirty="0">
                <a:latin typeface="Palatino Linotype (Body)"/>
              </a:rPr>
              <a:t> not possible and that they have to go at a </a:t>
            </a:r>
            <a:r>
              <a:rPr lang="fr-FR" sz="1200" dirty="0" err="1">
                <a:latin typeface="Palatino Linotype (Body)"/>
              </a:rPr>
              <a:t>lower</a:t>
            </a:r>
            <a:r>
              <a:rPr lang="fr-FR" sz="1200" dirty="0">
                <a:latin typeface="Palatino Linotype (Body)"/>
              </a:rPr>
              <a:t> floor to get a </a:t>
            </a:r>
            <a:r>
              <a:rPr lang="fr-FR" sz="1200" dirty="0" err="1">
                <a:latin typeface="Palatino Linotype (Body)"/>
              </a:rPr>
              <a:t>special</a:t>
            </a:r>
            <a:r>
              <a:rPr lang="fr-FR" sz="1200" dirty="0">
                <a:latin typeface="Palatino Linotype (Body)"/>
              </a:rPr>
              <a:t> key. </a:t>
            </a:r>
            <a:r>
              <a:rPr lang="fr-FR" sz="1200" dirty="0" err="1">
                <a:latin typeface="Palatino Linotype (Body)"/>
              </a:rPr>
              <a:t>Wikus</a:t>
            </a:r>
            <a:r>
              <a:rPr lang="fr-FR" sz="1200" dirty="0">
                <a:latin typeface="Palatino Linotype (Body)"/>
              </a:rPr>
              <a:t> dont want to do it but has to accept as the </a:t>
            </a:r>
            <a:r>
              <a:rPr lang="fr-FR" sz="1200" dirty="0" err="1">
                <a:latin typeface="Palatino Linotype (Body)"/>
              </a:rPr>
              <a:t>elevator</a:t>
            </a:r>
            <a:r>
              <a:rPr lang="fr-FR" sz="1200" dirty="0">
                <a:latin typeface="Palatino Linotype (Body)"/>
              </a:rPr>
              <a:t> is </a:t>
            </a:r>
            <a:r>
              <a:rPr lang="fr-FR" sz="1200" dirty="0" err="1">
                <a:latin typeface="Palatino Linotype (Body)"/>
              </a:rPr>
              <a:t>locked</a:t>
            </a:r>
            <a:r>
              <a:rPr lang="fr-FR" sz="1200" dirty="0">
                <a:latin typeface="Palatino Linotype (Body)"/>
              </a:rPr>
              <a:t> and </a:t>
            </a:r>
            <a:r>
              <a:rPr lang="fr-FR" sz="1200" dirty="0" err="1">
                <a:latin typeface="Palatino Linotype (Body)"/>
              </a:rPr>
              <a:t>unsafe</a:t>
            </a:r>
            <a:r>
              <a:rPr lang="fr-FR" sz="1200" dirty="0">
                <a:latin typeface="Palatino Linotype (Body)"/>
              </a:rPr>
              <a:t> and that he need Andrew to </a:t>
            </a:r>
            <a:r>
              <a:rPr lang="fr-FR" sz="1200" dirty="0" err="1">
                <a:latin typeface="Palatino Linotype (Body)"/>
              </a:rPr>
              <a:t>cooperate</a:t>
            </a:r>
            <a:r>
              <a:rPr lang="fr-FR" sz="1200" dirty="0">
                <a:latin typeface="Palatino Linotype (Body)"/>
              </a:rPr>
              <a:t>. They have to use alien </a:t>
            </a:r>
            <a:r>
              <a:rPr lang="fr-FR" sz="1200" dirty="0" err="1">
                <a:latin typeface="Palatino Linotype (Body)"/>
              </a:rPr>
              <a:t>soldier’s</a:t>
            </a:r>
            <a:r>
              <a:rPr lang="fr-FR" sz="1200" dirty="0">
                <a:latin typeface="Palatino Linotype (Body)"/>
              </a:rPr>
              <a:t> </a:t>
            </a:r>
            <a:r>
              <a:rPr lang="fr-FR" sz="1200" dirty="0" err="1">
                <a:latin typeface="Palatino Linotype (Body)"/>
              </a:rPr>
              <a:t>accreditation</a:t>
            </a:r>
            <a:r>
              <a:rPr lang="fr-FR" sz="1200" dirty="0">
                <a:latin typeface="Palatino Linotype (Body)"/>
              </a:rPr>
              <a:t> to use a </a:t>
            </a:r>
            <a:r>
              <a:rPr lang="fr-FR" sz="1200" dirty="0" err="1">
                <a:latin typeface="Palatino Linotype (Body)"/>
              </a:rPr>
              <a:t>special</a:t>
            </a:r>
            <a:r>
              <a:rPr lang="fr-FR" sz="1200" dirty="0">
                <a:latin typeface="Palatino Linotype (Body)"/>
              </a:rPr>
              <a:t> </a:t>
            </a:r>
            <a:r>
              <a:rPr lang="fr-FR" sz="1200" dirty="0" err="1">
                <a:latin typeface="Palatino Linotype (Body)"/>
              </a:rPr>
              <a:t>elevator</a:t>
            </a:r>
            <a:r>
              <a:rPr lang="fr-FR" sz="1200" dirty="0">
                <a:latin typeface="Palatino Linotype (Body)"/>
              </a:rPr>
              <a:t> and </a:t>
            </a:r>
            <a:r>
              <a:rPr lang="fr-FR" sz="1200" dirty="0" err="1">
                <a:latin typeface="Palatino Linotype (Body)"/>
              </a:rPr>
              <a:t>going</a:t>
            </a:r>
            <a:r>
              <a:rPr lang="fr-FR" sz="1200" dirty="0">
                <a:latin typeface="Palatino Linotype (Body)"/>
              </a:rPr>
              <a:t> to a </a:t>
            </a:r>
            <a:r>
              <a:rPr lang="fr-FR" sz="1200" dirty="0" err="1">
                <a:latin typeface="Palatino Linotype (Body)"/>
              </a:rPr>
              <a:t>laboratory</a:t>
            </a:r>
            <a:r>
              <a:rPr lang="fr-FR" sz="1200" dirty="0">
                <a:latin typeface="Palatino Linotype (Body)"/>
              </a:rPr>
              <a:t>.</a:t>
            </a:r>
          </a:p>
          <a:p>
            <a:pPr marL="0" indent="0">
              <a:buNone/>
            </a:pPr>
            <a:endParaRPr lang="fr-FR" sz="1200" dirty="0">
              <a:latin typeface="Palatino Linotype (Body)"/>
            </a:endParaRPr>
          </a:p>
          <a:p>
            <a:r>
              <a:rPr lang="fr-FR" sz="1400" dirty="0">
                <a:latin typeface="Palatino Linotype (Body)"/>
              </a:rPr>
              <a:t>The </a:t>
            </a:r>
            <a:r>
              <a:rPr lang="fr-FR" sz="1400" dirty="0" err="1">
                <a:latin typeface="Palatino Linotype (Body)"/>
              </a:rPr>
              <a:t>Lab</a:t>
            </a:r>
            <a:endParaRPr lang="fr-FR" sz="1400" dirty="0">
              <a:latin typeface="Palatino Linotype (Body)"/>
            </a:endParaRPr>
          </a:p>
          <a:p>
            <a:pPr marL="0" indent="0">
              <a:buNone/>
            </a:pPr>
            <a:r>
              <a:rPr lang="fr-FR" sz="1200" dirty="0">
                <a:latin typeface="Palatino Linotype (Body)"/>
              </a:rPr>
              <a:t>Once in the </a:t>
            </a:r>
            <a:r>
              <a:rPr lang="fr-FR" sz="1200" dirty="0" err="1">
                <a:latin typeface="Palatino Linotype (Body)"/>
              </a:rPr>
              <a:t>lab</a:t>
            </a:r>
            <a:r>
              <a:rPr lang="fr-FR" sz="1200" dirty="0">
                <a:latin typeface="Palatino Linotype (Body)"/>
              </a:rPr>
              <a:t> </a:t>
            </a:r>
            <a:r>
              <a:rPr lang="fr-FR" sz="1200" dirty="0" err="1">
                <a:latin typeface="Palatino Linotype (Body)"/>
              </a:rPr>
              <a:t>Wikus</a:t>
            </a:r>
            <a:r>
              <a:rPr lang="fr-FR" sz="1200" dirty="0">
                <a:latin typeface="Palatino Linotype (Body)"/>
              </a:rPr>
              <a:t> has to lead to Andrew to the place he want to go and protect him from other </a:t>
            </a:r>
            <a:r>
              <a:rPr lang="fr-FR" sz="1200" dirty="0" err="1">
                <a:latin typeface="Palatino Linotype (Body)"/>
              </a:rPr>
              <a:t>soldiers</a:t>
            </a:r>
            <a:r>
              <a:rPr lang="fr-FR" sz="1200" dirty="0">
                <a:latin typeface="Palatino Linotype (Body)"/>
              </a:rPr>
              <a:t> with powers. The </a:t>
            </a:r>
            <a:r>
              <a:rPr lang="fr-FR" sz="1200" dirty="0" err="1">
                <a:latin typeface="Palatino Linotype (Body)"/>
              </a:rPr>
              <a:t>lab</a:t>
            </a:r>
            <a:r>
              <a:rPr lang="fr-FR" sz="1200" dirty="0">
                <a:latin typeface="Palatino Linotype (Body)"/>
              </a:rPr>
              <a:t> </a:t>
            </a:r>
            <a:r>
              <a:rPr lang="fr-FR" sz="1200" dirty="0" err="1">
                <a:latin typeface="Palatino Linotype (Body)"/>
              </a:rPr>
              <a:t>seems</a:t>
            </a:r>
            <a:r>
              <a:rPr lang="fr-FR" sz="1200" dirty="0">
                <a:latin typeface="Palatino Linotype (Body)"/>
              </a:rPr>
              <a:t> to be used to make </a:t>
            </a:r>
            <a:r>
              <a:rPr lang="fr-FR" sz="1200" dirty="0" err="1">
                <a:latin typeface="Palatino Linotype (Body)"/>
              </a:rPr>
              <a:t>strange</a:t>
            </a:r>
            <a:r>
              <a:rPr lang="fr-FR" sz="1200" dirty="0">
                <a:latin typeface="Palatino Linotype (Body)"/>
              </a:rPr>
              <a:t> </a:t>
            </a:r>
            <a:r>
              <a:rPr lang="fr-FR" sz="1200" dirty="0" err="1">
                <a:latin typeface="Palatino Linotype (Body)"/>
              </a:rPr>
              <a:t>experiences</a:t>
            </a:r>
            <a:r>
              <a:rPr lang="fr-FR" sz="1200" dirty="0">
                <a:latin typeface="Palatino Linotype (Body)"/>
              </a:rPr>
              <a:t> and make powers. The </a:t>
            </a:r>
            <a:r>
              <a:rPr lang="en-US" sz="1200" dirty="0">
                <a:latin typeface="Palatino Linotype (Body)"/>
              </a:rPr>
              <a:t>the further they go, the more they understand that the powers are developed on living subject with high death and accident rates.</a:t>
            </a:r>
          </a:p>
          <a:p>
            <a:pPr marL="0" indent="0">
              <a:buNone/>
            </a:pPr>
            <a:r>
              <a:rPr lang="en-US" sz="1200" b="0" i="0" dirty="0">
                <a:effectLst/>
                <a:latin typeface="Palatino Linotype (Body)"/>
              </a:rPr>
              <a:t>Andrew insist to c</a:t>
            </a:r>
            <a:r>
              <a:rPr lang="en-US" sz="1200" dirty="0">
                <a:latin typeface="Palatino Linotype (Body)"/>
              </a:rPr>
              <a:t>ontinue and seems to know more than he would admit, they arrives at giant room and free a giant alien monster. Once Wikus defeat the giant, Andrew get alien </a:t>
            </a:r>
            <a:r>
              <a:rPr lang="en-US" sz="1200" dirty="0" err="1">
                <a:latin typeface="Palatino Linotype (Body)"/>
              </a:rPr>
              <a:t>coumpound</a:t>
            </a:r>
            <a:r>
              <a:rPr lang="en-US" sz="1200" dirty="0">
                <a:latin typeface="Palatino Linotype (Body)"/>
              </a:rPr>
              <a:t>, that’s where Wikus realize that Andrew wanted to get resources before leaving the planet. But there is no time to anger, soldiers arrives and start to threat the 2 characters. Andrew steal Wikus sky hook and leave while Wikus try to fight soldiers and finish to be send at the last floor: The underground.</a:t>
            </a:r>
            <a:endParaRPr lang="fr-FR" sz="1200" b="0" i="0" dirty="0">
              <a:effectLst/>
              <a:latin typeface="Palatino Linotype (Body)"/>
            </a:endParaRP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17</a:t>
            </a:fld>
            <a:endParaRPr lang="en-GB"/>
          </a:p>
        </p:txBody>
      </p:sp>
    </p:spTree>
    <p:extLst>
      <p:ext uri="{BB962C8B-B14F-4D97-AF65-F5344CB8AC3E}">
        <p14:creationId xmlns:p14="http://schemas.microsoft.com/office/powerpoint/2010/main" val="943069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74785"/>
            <a:ext cx="11964837" cy="5406137"/>
          </a:xfrm>
        </p:spPr>
        <p:txBody>
          <a:bodyPr anchor="ctr">
            <a:normAutofit lnSpcReduction="10000"/>
          </a:bodyPr>
          <a:lstStyle/>
          <a:p>
            <a:r>
              <a:rPr lang="fr-FR" sz="1400" b="0" i="0" dirty="0">
                <a:effectLst/>
                <a:latin typeface="Palatino Linotype (Body)"/>
              </a:rPr>
              <a:t>The Underground</a:t>
            </a:r>
          </a:p>
          <a:p>
            <a:pPr marL="0" indent="0">
              <a:buNone/>
            </a:pPr>
            <a:r>
              <a:rPr lang="fr-FR" sz="1200" b="0" i="0" dirty="0">
                <a:effectLst/>
                <a:latin typeface="Palatino Linotype (Body)"/>
              </a:rPr>
              <a:t>In the underground the </a:t>
            </a:r>
            <a:r>
              <a:rPr lang="fr-FR" sz="1200" b="0" i="0" dirty="0" err="1">
                <a:effectLst/>
                <a:latin typeface="Palatino Linotype (Body)"/>
              </a:rPr>
              <a:t>temperature</a:t>
            </a:r>
            <a:r>
              <a:rPr lang="fr-FR" sz="1200" b="0" i="0" dirty="0">
                <a:effectLst/>
                <a:latin typeface="Palatino Linotype (Body)"/>
              </a:rPr>
              <a:t> is the </a:t>
            </a:r>
            <a:r>
              <a:rPr lang="fr-FR" sz="1200" b="0" i="0" dirty="0" err="1">
                <a:effectLst/>
                <a:latin typeface="Palatino Linotype (Body)"/>
              </a:rPr>
              <a:t>highest</a:t>
            </a:r>
            <a:r>
              <a:rPr lang="fr-FR" sz="1200" b="0" i="0" dirty="0">
                <a:effectLst/>
                <a:latin typeface="Palatino Linotype (Body)"/>
              </a:rPr>
              <a:t> and the </a:t>
            </a:r>
            <a:r>
              <a:rPr lang="fr-FR" sz="1200" b="0" i="0" dirty="0" err="1">
                <a:effectLst/>
                <a:latin typeface="Palatino Linotype (Body)"/>
              </a:rPr>
              <a:t>gravity</a:t>
            </a:r>
            <a:r>
              <a:rPr lang="fr-FR" sz="1200" b="0" i="0" dirty="0">
                <a:effectLst/>
                <a:latin typeface="Palatino Linotype (Body)"/>
              </a:rPr>
              <a:t> is </a:t>
            </a:r>
            <a:r>
              <a:rPr lang="fr-FR" sz="1200" b="0" i="0" dirty="0" err="1">
                <a:effectLst/>
                <a:latin typeface="Palatino Linotype (Body)"/>
              </a:rPr>
              <a:t>very</a:t>
            </a:r>
            <a:r>
              <a:rPr lang="fr-FR" sz="1200" b="0" i="0" dirty="0">
                <a:effectLst/>
                <a:latin typeface="Palatino Linotype (Body)"/>
              </a:rPr>
              <a:t> </a:t>
            </a:r>
            <a:r>
              <a:rPr lang="fr-FR" sz="1200" b="0" i="0" dirty="0" err="1">
                <a:effectLst/>
                <a:latin typeface="Palatino Linotype (Body)"/>
              </a:rPr>
              <a:t>strong</a:t>
            </a:r>
            <a:r>
              <a:rPr lang="fr-FR" sz="1200" b="0" i="0" dirty="0">
                <a:effectLst/>
                <a:latin typeface="Palatino Linotype (Body)"/>
              </a:rPr>
              <a:t>. </a:t>
            </a:r>
            <a:r>
              <a:rPr lang="fr-FR" sz="1200" b="0" i="0" dirty="0" err="1">
                <a:effectLst/>
                <a:latin typeface="Palatino Linotype (Body)"/>
              </a:rPr>
              <a:t>Wikus</a:t>
            </a:r>
            <a:r>
              <a:rPr lang="fr-FR" sz="1200" b="0" i="0" dirty="0">
                <a:effectLst/>
                <a:latin typeface="Palatino Linotype (Body)"/>
              </a:rPr>
              <a:t> fall in a </a:t>
            </a:r>
            <a:r>
              <a:rPr lang="fr-FR" sz="1200" b="0" i="0" dirty="0" err="1">
                <a:effectLst/>
                <a:latin typeface="Palatino Linotype (Body)"/>
              </a:rPr>
              <a:t>mountian</a:t>
            </a:r>
            <a:r>
              <a:rPr lang="fr-FR" sz="1200" b="0" i="0" dirty="0">
                <a:effectLst/>
                <a:latin typeface="Palatino Linotype (Body)"/>
              </a:rPr>
              <a:t> of </a:t>
            </a:r>
            <a:r>
              <a:rPr lang="fr-FR" sz="1200" b="0" i="0" dirty="0" err="1">
                <a:effectLst/>
                <a:latin typeface="Palatino Linotype (Body)"/>
              </a:rPr>
              <a:t>waste</a:t>
            </a:r>
            <a:r>
              <a:rPr lang="fr-FR" sz="1200" b="0" i="0" dirty="0">
                <a:effectLst/>
                <a:latin typeface="Palatino Linotype (Body)"/>
              </a:rPr>
              <a:t> and </a:t>
            </a:r>
            <a:r>
              <a:rPr lang="fr-FR" sz="1200" b="0" i="0" dirty="0" err="1">
                <a:effectLst/>
                <a:latin typeface="Palatino Linotype (Body)"/>
              </a:rPr>
              <a:t>understant</a:t>
            </a:r>
            <a:r>
              <a:rPr lang="fr-FR" sz="1200" b="0" i="0" dirty="0">
                <a:effectLst/>
                <a:latin typeface="Palatino Linotype (Body)"/>
              </a:rPr>
              <a:t> that rails are also used to sent every trash here.</a:t>
            </a:r>
          </a:p>
          <a:p>
            <a:pPr marL="0" indent="0">
              <a:buNone/>
            </a:pPr>
            <a:r>
              <a:rPr lang="fr-FR" sz="1200" dirty="0">
                <a:latin typeface="Palatino Linotype (Body)"/>
              </a:rPr>
              <a:t>He </a:t>
            </a:r>
            <a:r>
              <a:rPr lang="fr-FR" sz="1200" dirty="0" err="1">
                <a:latin typeface="Palatino Linotype (Body)"/>
              </a:rPr>
              <a:t>try</a:t>
            </a:r>
            <a:r>
              <a:rPr lang="fr-FR" sz="1200" dirty="0">
                <a:latin typeface="Palatino Linotype (Body)"/>
              </a:rPr>
              <a:t> to explore but </a:t>
            </a:r>
            <a:r>
              <a:rPr lang="fr-FR" sz="1200" dirty="0" err="1">
                <a:latin typeface="Palatino Linotype (Body)"/>
              </a:rPr>
              <a:t>quickly</a:t>
            </a:r>
            <a:r>
              <a:rPr lang="fr-FR" sz="1200" dirty="0">
                <a:latin typeface="Palatino Linotype (Body)"/>
              </a:rPr>
              <a:t> find </a:t>
            </a:r>
            <a:r>
              <a:rPr lang="fr-FR" sz="1200" dirty="0" err="1">
                <a:latin typeface="Palatino Linotype (Body)"/>
              </a:rPr>
              <a:t>venusian</a:t>
            </a:r>
            <a:r>
              <a:rPr lang="fr-FR" sz="1200" dirty="0">
                <a:latin typeface="Palatino Linotype (Body)"/>
              </a:rPr>
              <a:t> that </a:t>
            </a:r>
            <a:r>
              <a:rPr lang="fr-FR" sz="1200" dirty="0" err="1">
                <a:latin typeface="Palatino Linotype (Body)"/>
              </a:rPr>
              <a:t>seems</a:t>
            </a:r>
            <a:r>
              <a:rPr lang="fr-FR" sz="1200" dirty="0">
                <a:latin typeface="Palatino Linotype (Body)"/>
              </a:rPr>
              <a:t> to be </a:t>
            </a:r>
            <a:r>
              <a:rPr lang="fr-FR" sz="1200" dirty="0" err="1">
                <a:latin typeface="Palatino Linotype (Body)"/>
              </a:rPr>
              <a:t>scared</a:t>
            </a:r>
            <a:r>
              <a:rPr lang="fr-FR" sz="1200" dirty="0">
                <a:latin typeface="Palatino Linotype (Body)"/>
              </a:rPr>
              <a:t> of him and </a:t>
            </a:r>
            <a:r>
              <a:rPr lang="fr-FR" sz="1200" dirty="0" err="1">
                <a:latin typeface="Palatino Linotype (Body)"/>
              </a:rPr>
              <a:t>try</a:t>
            </a:r>
            <a:r>
              <a:rPr lang="fr-FR" sz="1200" dirty="0">
                <a:latin typeface="Palatino Linotype (Body)"/>
              </a:rPr>
              <a:t> to </a:t>
            </a:r>
            <a:r>
              <a:rPr lang="fr-FR" sz="1200" dirty="0" err="1">
                <a:latin typeface="Palatino Linotype (Body)"/>
              </a:rPr>
              <a:t>hide</a:t>
            </a:r>
            <a:r>
              <a:rPr lang="fr-FR" sz="1200" dirty="0">
                <a:latin typeface="Palatino Linotype (Body)"/>
              </a:rPr>
              <a:t>. </a:t>
            </a:r>
            <a:r>
              <a:rPr lang="fr-FR" sz="1200" dirty="0" err="1">
                <a:latin typeface="Palatino Linotype (Body)"/>
              </a:rPr>
              <a:t>Suddenly</a:t>
            </a:r>
            <a:r>
              <a:rPr lang="fr-FR" sz="1200" dirty="0">
                <a:latin typeface="Palatino Linotype (Body)"/>
              </a:rPr>
              <a:t> the </a:t>
            </a:r>
            <a:r>
              <a:rPr lang="fr-FR" sz="1200" dirty="0" err="1">
                <a:latin typeface="Palatino Linotype (Body)"/>
              </a:rPr>
              <a:t>giant</a:t>
            </a:r>
            <a:r>
              <a:rPr lang="fr-FR" sz="1200" dirty="0">
                <a:latin typeface="Palatino Linotype (Body)"/>
              </a:rPr>
              <a:t> killed in the </a:t>
            </a:r>
            <a:r>
              <a:rPr lang="fr-FR" sz="1200" dirty="0" err="1">
                <a:latin typeface="Palatino Linotype (Body)"/>
              </a:rPr>
              <a:t>lab</a:t>
            </a:r>
            <a:r>
              <a:rPr lang="fr-FR" sz="1200" dirty="0">
                <a:latin typeface="Palatino Linotype (Body)"/>
              </a:rPr>
              <a:t> fall in the </a:t>
            </a:r>
            <a:r>
              <a:rPr lang="fr-FR" sz="1200" dirty="0" err="1">
                <a:latin typeface="Palatino Linotype (Body)"/>
              </a:rPr>
              <a:t>waste</a:t>
            </a:r>
            <a:r>
              <a:rPr lang="fr-FR" sz="1200" dirty="0">
                <a:latin typeface="Palatino Linotype (Body)"/>
              </a:rPr>
              <a:t> and </a:t>
            </a:r>
            <a:r>
              <a:rPr lang="fr-FR" sz="1200" dirty="0" err="1">
                <a:latin typeface="Palatino Linotype (Body)"/>
              </a:rPr>
              <a:t>released</a:t>
            </a:r>
            <a:r>
              <a:rPr lang="fr-FR" sz="1200" dirty="0">
                <a:latin typeface="Palatino Linotype (Body)"/>
              </a:rPr>
              <a:t> </a:t>
            </a:r>
            <a:r>
              <a:rPr lang="fr-FR" sz="1200" dirty="0" err="1">
                <a:latin typeface="Palatino Linotype (Body)"/>
              </a:rPr>
              <a:t>coumpound</a:t>
            </a:r>
            <a:r>
              <a:rPr lang="fr-FR" sz="1200" dirty="0">
                <a:latin typeface="Palatino Linotype (Body)"/>
              </a:rPr>
              <a:t> that give </a:t>
            </a:r>
            <a:r>
              <a:rPr lang="fr-FR" sz="1200" dirty="0" err="1">
                <a:latin typeface="Palatino Linotype (Body)"/>
              </a:rPr>
              <a:t>random</a:t>
            </a:r>
            <a:r>
              <a:rPr lang="fr-FR" sz="1200" dirty="0">
                <a:latin typeface="Palatino Linotype (Body)"/>
              </a:rPr>
              <a:t> powers to all aliens, some of them react </a:t>
            </a:r>
            <a:r>
              <a:rPr lang="fr-FR" sz="1200" dirty="0" err="1">
                <a:latin typeface="Palatino Linotype (Body)"/>
              </a:rPr>
              <a:t>badly</a:t>
            </a:r>
            <a:r>
              <a:rPr lang="fr-FR" sz="1200" dirty="0">
                <a:latin typeface="Palatino Linotype (Body)"/>
              </a:rPr>
              <a:t> and attacks other, on the other </a:t>
            </a:r>
            <a:r>
              <a:rPr lang="fr-FR" sz="1200" dirty="0" err="1">
                <a:latin typeface="Palatino Linotype (Body)"/>
              </a:rPr>
              <a:t>side</a:t>
            </a:r>
            <a:r>
              <a:rPr lang="fr-FR" sz="1200" dirty="0">
                <a:latin typeface="Palatino Linotype (Body)"/>
              </a:rPr>
              <a:t> alien </a:t>
            </a:r>
            <a:r>
              <a:rPr lang="fr-FR" sz="1200" dirty="0" err="1">
                <a:latin typeface="Palatino Linotype (Body)"/>
              </a:rPr>
              <a:t>soldier</a:t>
            </a:r>
            <a:r>
              <a:rPr lang="fr-FR" sz="1200" dirty="0">
                <a:latin typeface="Palatino Linotype (Body)"/>
              </a:rPr>
              <a:t> arrives and </a:t>
            </a:r>
            <a:r>
              <a:rPr lang="fr-FR" sz="1200" dirty="0" err="1">
                <a:latin typeface="Palatino Linotype (Body)"/>
              </a:rPr>
              <a:t>try</a:t>
            </a:r>
            <a:r>
              <a:rPr lang="fr-FR" sz="1200" dirty="0">
                <a:latin typeface="Palatino Linotype (Body)"/>
              </a:rPr>
              <a:t> to block all the population. The chaos </a:t>
            </a:r>
            <a:r>
              <a:rPr lang="fr-FR" sz="1200" dirty="0" err="1">
                <a:latin typeface="Palatino Linotype (Body)"/>
              </a:rPr>
              <a:t>grow</a:t>
            </a:r>
            <a:r>
              <a:rPr lang="fr-FR" sz="1200" dirty="0">
                <a:latin typeface="Palatino Linotype (Body)"/>
              </a:rPr>
              <a:t>.</a:t>
            </a:r>
          </a:p>
          <a:p>
            <a:pPr marL="0" indent="0">
              <a:buNone/>
            </a:pPr>
            <a:r>
              <a:rPr lang="fr-FR" sz="1200" dirty="0" err="1">
                <a:latin typeface="Palatino Linotype (Body)"/>
              </a:rPr>
              <a:t>Wikus</a:t>
            </a:r>
            <a:r>
              <a:rPr lang="fr-FR" sz="1200" dirty="0">
                <a:latin typeface="Palatino Linotype (Body)"/>
              </a:rPr>
              <a:t> continue and </a:t>
            </a:r>
            <a:r>
              <a:rPr lang="fr-FR" sz="1200" dirty="0" err="1">
                <a:latin typeface="Palatino Linotype (Body)"/>
              </a:rPr>
              <a:t>try</a:t>
            </a:r>
            <a:r>
              <a:rPr lang="fr-FR" sz="1200" dirty="0">
                <a:latin typeface="Palatino Linotype (Body)"/>
              </a:rPr>
              <a:t> to find a </a:t>
            </a:r>
            <a:r>
              <a:rPr lang="fr-FR" sz="1200" dirty="0" err="1">
                <a:latin typeface="Palatino Linotype (Body)"/>
              </a:rPr>
              <a:t>safe</a:t>
            </a:r>
            <a:r>
              <a:rPr lang="fr-FR" sz="1200" dirty="0">
                <a:latin typeface="Palatino Linotype (Body)"/>
              </a:rPr>
              <a:t> place </a:t>
            </a:r>
            <a:r>
              <a:rPr lang="fr-FR" sz="1200" dirty="0" err="1">
                <a:latin typeface="Palatino Linotype (Body)"/>
              </a:rPr>
              <a:t>while</a:t>
            </a:r>
            <a:r>
              <a:rPr lang="fr-FR" sz="1200" dirty="0">
                <a:latin typeface="Palatino Linotype (Body)"/>
              </a:rPr>
              <a:t> </a:t>
            </a:r>
            <a:r>
              <a:rPr lang="fr-FR" sz="1200" dirty="0" err="1">
                <a:latin typeface="Palatino Linotype (Body)"/>
              </a:rPr>
              <a:t>being</a:t>
            </a:r>
            <a:r>
              <a:rPr lang="fr-FR" sz="1200" dirty="0">
                <a:latin typeface="Palatino Linotype (Body)"/>
              </a:rPr>
              <a:t> </a:t>
            </a:r>
            <a:r>
              <a:rPr lang="fr-FR" sz="1200" dirty="0" err="1">
                <a:latin typeface="Palatino Linotype (Body)"/>
              </a:rPr>
              <a:t>attacked</a:t>
            </a:r>
            <a:r>
              <a:rPr lang="fr-FR" sz="1200" dirty="0">
                <a:latin typeface="Palatino Linotype (Body)"/>
              </a:rPr>
              <a:t> by </a:t>
            </a:r>
            <a:r>
              <a:rPr lang="fr-FR" sz="1200" dirty="0" err="1">
                <a:latin typeface="Palatino Linotype (Body)"/>
              </a:rPr>
              <a:t>empowered</a:t>
            </a:r>
            <a:r>
              <a:rPr lang="fr-FR" sz="1200" dirty="0">
                <a:latin typeface="Palatino Linotype (Body)"/>
              </a:rPr>
              <a:t> alien and </a:t>
            </a:r>
            <a:r>
              <a:rPr lang="fr-FR" sz="1200" dirty="0" err="1">
                <a:latin typeface="Palatino Linotype (Body)"/>
              </a:rPr>
              <a:t>soldiers</a:t>
            </a:r>
            <a:r>
              <a:rPr lang="fr-FR" sz="1200" dirty="0">
                <a:latin typeface="Palatino Linotype (Body)"/>
              </a:rPr>
              <a:t>. He </a:t>
            </a:r>
            <a:r>
              <a:rPr lang="fr-FR" sz="1200" dirty="0" err="1">
                <a:latin typeface="Palatino Linotype (Body)"/>
              </a:rPr>
              <a:t>finally</a:t>
            </a:r>
            <a:r>
              <a:rPr lang="fr-FR" sz="1200" dirty="0">
                <a:latin typeface="Palatino Linotype (Body)"/>
              </a:rPr>
              <a:t> get in a </a:t>
            </a:r>
            <a:r>
              <a:rPr lang="fr-FR" sz="1200" dirty="0" err="1">
                <a:latin typeface="Palatino Linotype (Body)"/>
              </a:rPr>
              <a:t>small</a:t>
            </a:r>
            <a:r>
              <a:rPr lang="fr-FR" sz="1200" dirty="0">
                <a:latin typeface="Palatino Linotype (Body)"/>
              </a:rPr>
              <a:t> house in wich he found an alien </a:t>
            </a:r>
            <a:r>
              <a:rPr lang="fr-FR" sz="1200" dirty="0" err="1">
                <a:latin typeface="Palatino Linotype (Body)"/>
              </a:rPr>
              <a:t>trying</a:t>
            </a:r>
            <a:r>
              <a:rPr lang="fr-FR" sz="1200" dirty="0">
                <a:latin typeface="Palatino Linotype (Body)"/>
              </a:rPr>
              <a:t> to </a:t>
            </a:r>
            <a:r>
              <a:rPr lang="fr-FR" sz="1200" dirty="0" err="1">
                <a:latin typeface="Palatino Linotype (Body)"/>
              </a:rPr>
              <a:t>hide</a:t>
            </a:r>
            <a:r>
              <a:rPr lang="fr-FR" sz="1200" dirty="0">
                <a:latin typeface="Palatino Linotype (Body)"/>
              </a:rPr>
              <a:t>. He understand that the alien work in a </a:t>
            </a:r>
            <a:r>
              <a:rPr lang="fr-FR" sz="1200" dirty="0" err="1">
                <a:latin typeface="Palatino Linotype (Body)"/>
              </a:rPr>
              <a:t>crusher</a:t>
            </a:r>
            <a:r>
              <a:rPr lang="fr-FR" sz="1200" dirty="0">
                <a:latin typeface="Palatino Linotype (Body)"/>
              </a:rPr>
              <a:t> and that there is a way to get </a:t>
            </a:r>
            <a:r>
              <a:rPr lang="fr-FR" sz="1200" dirty="0" err="1">
                <a:latin typeface="Palatino Linotype (Body)"/>
              </a:rPr>
              <a:t>directly</a:t>
            </a:r>
            <a:r>
              <a:rPr lang="fr-FR" sz="1200" dirty="0">
                <a:latin typeface="Palatino Linotype (Body)"/>
              </a:rPr>
              <a:t> to the main city by using a rail, </a:t>
            </a:r>
            <a:r>
              <a:rPr lang="fr-FR" sz="1200" dirty="0" err="1">
                <a:latin typeface="Palatino Linotype (Body)"/>
              </a:rPr>
              <a:t>wikus</a:t>
            </a:r>
            <a:r>
              <a:rPr lang="fr-FR" sz="1200" dirty="0">
                <a:latin typeface="Palatino Linotype (Body)"/>
              </a:rPr>
              <a:t> will need </a:t>
            </a:r>
            <a:r>
              <a:rPr lang="fr-FR" sz="1200" dirty="0" err="1">
                <a:latin typeface="Palatino Linotype (Body)"/>
              </a:rPr>
              <a:t>another</a:t>
            </a:r>
            <a:r>
              <a:rPr lang="fr-FR" sz="1200" dirty="0">
                <a:latin typeface="Palatino Linotype (Body)"/>
              </a:rPr>
              <a:t> sky </a:t>
            </a:r>
            <a:r>
              <a:rPr lang="fr-FR" sz="1200" dirty="0" err="1">
                <a:latin typeface="Palatino Linotype (Body)"/>
              </a:rPr>
              <a:t>hook</a:t>
            </a:r>
            <a:r>
              <a:rPr lang="fr-FR" sz="1200" dirty="0">
                <a:latin typeface="Palatino Linotype (Body)"/>
              </a:rPr>
              <a:t>.</a:t>
            </a:r>
          </a:p>
          <a:p>
            <a:pPr marL="0" indent="0">
              <a:buNone/>
            </a:pPr>
            <a:endParaRPr lang="fr-FR" sz="1200" dirty="0">
              <a:latin typeface="Palatino Linotype (Body)"/>
            </a:endParaRPr>
          </a:p>
          <a:p>
            <a:r>
              <a:rPr lang="fr-FR" sz="1400" dirty="0" err="1">
                <a:latin typeface="Palatino Linotype (Body)"/>
              </a:rPr>
              <a:t>Crusher</a:t>
            </a:r>
            <a:endParaRPr lang="fr-FR" sz="1400" dirty="0">
              <a:latin typeface="Palatino Linotype (Body)"/>
            </a:endParaRPr>
          </a:p>
          <a:p>
            <a:pPr marL="0" indent="0">
              <a:buNone/>
            </a:pPr>
            <a:r>
              <a:rPr lang="fr-FR" sz="1200" dirty="0">
                <a:latin typeface="Palatino Linotype (Body)"/>
              </a:rPr>
              <a:t>The alien lead </a:t>
            </a:r>
            <a:r>
              <a:rPr lang="fr-FR" sz="1200" dirty="0" err="1">
                <a:latin typeface="Palatino Linotype (Body)"/>
              </a:rPr>
              <a:t>Wikus</a:t>
            </a:r>
            <a:r>
              <a:rPr lang="fr-FR" sz="1200" dirty="0">
                <a:latin typeface="Palatino Linotype (Body)"/>
              </a:rPr>
              <a:t> to the </a:t>
            </a:r>
            <a:r>
              <a:rPr lang="fr-FR" sz="1200" dirty="0" err="1">
                <a:latin typeface="Palatino Linotype (Body)"/>
              </a:rPr>
              <a:t>crusher</a:t>
            </a:r>
            <a:r>
              <a:rPr lang="fr-FR" sz="1200" dirty="0">
                <a:latin typeface="Palatino Linotype (Body)"/>
              </a:rPr>
              <a:t>, a group of </a:t>
            </a:r>
            <a:r>
              <a:rPr lang="fr-FR" sz="1200" dirty="0" err="1">
                <a:latin typeface="Palatino Linotype (Body)"/>
              </a:rPr>
              <a:t>empowered</a:t>
            </a:r>
            <a:r>
              <a:rPr lang="fr-FR" sz="1200" dirty="0">
                <a:latin typeface="Palatino Linotype (Body)"/>
              </a:rPr>
              <a:t> aliens is in it too and there </a:t>
            </a:r>
            <a:r>
              <a:rPr lang="fr-FR" sz="1200" dirty="0" err="1">
                <a:latin typeface="Palatino Linotype (Body)"/>
              </a:rPr>
              <a:t>seems</a:t>
            </a:r>
            <a:r>
              <a:rPr lang="fr-FR" sz="1200" dirty="0">
                <a:latin typeface="Palatino Linotype (Body)"/>
              </a:rPr>
              <a:t> to be a leader with </a:t>
            </a:r>
            <a:r>
              <a:rPr lang="fr-FR" sz="1200" dirty="0" err="1">
                <a:latin typeface="Palatino Linotype (Body)"/>
              </a:rPr>
              <a:t>magnetic</a:t>
            </a:r>
            <a:r>
              <a:rPr lang="fr-FR" sz="1200" dirty="0">
                <a:latin typeface="Palatino Linotype (Body)"/>
              </a:rPr>
              <a:t> powers that kill the other alien that </a:t>
            </a:r>
            <a:r>
              <a:rPr lang="fr-FR" sz="1200" dirty="0" err="1">
                <a:latin typeface="Palatino Linotype (Body)"/>
              </a:rPr>
              <a:t>led</a:t>
            </a:r>
            <a:r>
              <a:rPr lang="fr-FR" sz="1200" dirty="0">
                <a:latin typeface="Palatino Linotype (Body)"/>
              </a:rPr>
              <a:t> </a:t>
            </a:r>
            <a:r>
              <a:rPr lang="fr-FR" sz="1200" dirty="0" err="1">
                <a:latin typeface="Palatino Linotype (Body)"/>
              </a:rPr>
              <a:t>Wikus</a:t>
            </a:r>
            <a:r>
              <a:rPr lang="fr-FR" sz="1200" dirty="0">
                <a:latin typeface="Palatino Linotype (Body)"/>
              </a:rPr>
              <a:t> here, after a long fight </a:t>
            </a:r>
            <a:r>
              <a:rPr lang="fr-FR" sz="1200" dirty="0" err="1">
                <a:latin typeface="Palatino Linotype (Body)"/>
              </a:rPr>
              <a:t>Wikus</a:t>
            </a:r>
            <a:r>
              <a:rPr lang="fr-FR" sz="1200" dirty="0">
                <a:latin typeface="Palatino Linotype (Body)"/>
              </a:rPr>
              <a:t> </a:t>
            </a:r>
            <a:r>
              <a:rPr lang="fr-FR" sz="1200" dirty="0" err="1">
                <a:latin typeface="Palatino Linotype (Body)"/>
              </a:rPr>
              <a:t>succeed</a:t>
            </a:r>
            <a:r>
              <a:rPr lang="fr-FR" sz="1200" dirty="0">
                <a:latin typeface="Palatino Linotype (Body)"/>
              </a:rPr>
              <a:t> and </a:t>
            </a:r>
            <a:r>
              <a:rPr lang="fr-FR" sz="1200" dirty="0" err="1">
                <a:latin typeface="Palatino Linotype (Body)"/>
              </a:rPr>
              <a:t>finally</a:t>
            </a:r>
            <a:r>
              <a:rPr lang="fr-FR" sz="1200" dirty="0">
                <a:latin typeface="Palatino Linotype (Body)"/>
              </a:rPr>
              <a:t> use a rail to get back to the main city.</a:t>
            </a:r>
          </a:p>
          <a:p>
            <a:pPr marL="0" indent="0">
              <a:buNone/>
            </a:pPr>
            <a:endParaRPr lang="fr-FR" sz="1200" dirty="0">
              <a:latin typeface="Palatino Linotype (Body)"/>
            </a:endParaRPr>
          </a:p>
          <a:p>
            <a:r>
              <a:rPr lang="fr-FR" sz="1400" dirty="0">
                <a:latin typeface="Palatino Linotype (Body)"/>
              </a:rPr>
              <a:t>Back in </a:t>
            </a:r>
            <a:r>
              <a:rPr lang="fr-FR" sz="1400" dirty="0" err="1">
                <a:latin typeface="Palatino Linotype (Body)"/>
              </a:rPr>
              <a:t>town</a:t>
            </a:r>
            <a:endParaRPr lang="fr-FR" sz="1400" dirty="0">
              <a:latin typeface="Palatino Linotype (Body)"/>
            </a:endParaRPr>
          </a:p>
          <a:p>
            <a:pPr marL="0" indent="0">
              <a:buNone/>
            </a:pPr>
            <a:r>
              <a:rPr lang="fr-FR" sz="1200" dirty="0" err="1">
                <a:latin typeface="Palatino Linotype (Body)"/>
              </a:rPr>
              <a:t>Wikus</a:t>
            </a:r>
            <a:r>
              <a:rPr lang="fr-FR" sz="1200" dirty="0">
                <a:latin typeface="Palatino Linotype (Body)"/>
              </a:rPr>
              <a:t> get back to the city, the chaos has </a:t>
            </a:r>
            <a:r>
              <a:rPr lang="fr-FR" sz="1200" dirty="0" err="1">
                <a:latin typeface="Palatino Linotype (Body)"/>
              </a:rPr>
              <a:t>taken</a:t>
            </a:r>
            <a:r>
              <a:rPr lang="fr-FR" sz="1200" dirty="0">
                <a:latin typeface="Palatino Linotype (Body)"/>
              </a:rPr>
              <a:t> the whole station and the city is </a:t>
            </a:r>
            <a:r>
              <a:rPr lang="fr-FR" sz="1200" dirty="0" err="1">
                <a:latin typeface="Palatino Linotype (Body)"/>
              </a:rPr>
              <a:t>now</a:t>
            </a:r>
            <a:r>
              <a:rPr lang="fr-FR" sz="1200" dirty="0">
                <a:latin typeface="Palatino Linotype (Body)"/>
              </a:rPr>
              <a:t> </a:t>
            </a:r>
            <a:r>
              <a:rPr lang="fr-FR" sz="1200" dirty="0" err="1">
                <a:latin typeface="Palatino Linotype (Body)"/>
              </a:rPr>
              <a:t>filled</a:t>
            </a:r>
            <a:r>
              <a:rPr lang="fr-FR" sz="1200" dirty="0">
                <a:latin typeface="Palatino Linotype (Body)"/>
              </a:rPr>
              <a:t> with </a:t>
            </a:r>
            <a:r>
              <a:rPr lang="fr-FR" sz="1200" dirty="0" err="1">
                <a:latin typeface="Palatino Linotype (Body)"/>
              </a:rPr>
              <a:t>human</a:t>
            </a:r>
            <a:r>
              <a:rPr lang="fr-FR" sz="1200" dirty="0">
                <a:latin typeface="Palatino Linotype (Body)"/>
              </a:rPr>
              <a:t> mutant, alien </a:t>
            </a:r>
            <a:r>
              <a:rPr lang="fr-FR" sz="1200" dirty="0" err="1">
                <a:latin typeface="Palatino Linotype (Body)"/>
              </a:rPr>
              <a:t>soldiers</a:t>
            </a:r>
            <a:r>
              <a:rPr lang="fr-FR" sz="1200" dirty="0">
                <a:latin typeface="Palatino Linotype (Body)"/>
              </a:rPr>
              <a:t> and </a:t>
            </a:r>
            <a:r>
              <a:rPr lang="fr-FR" sz="1200" dirty="0" err="1">
                <a:latin typeface="Palatino Linotype (Body)"/>
              </a:rPr>
              <a:t>empowered</a:t>
            </a:r>
            <a:r>
              <a:rPr lang="fr-FR" sz="1200" dirty="0">
                <a:latin typeface="Palatino Linotype (Body)"/>
              </a:rPr>
              <a:t> aliens </a:t>
            </a:r>
            <a:r>
              <a:rPr lang="fr-FR" sz="1200" dirty="0" err="1">
                <a:latin typeface="Palatino Linotype (Body)"/>
              </a:rPr>
              <a:t>fighting</a:t>
            </a:r>
            <a:r>
              <a:rPr lang="fr-FR" sz="1200" dirty="0">
                <a:latin typeface="Palatino Linotype (Body)"/>
              </a:rPr>
              <a:t>. </a:t>
            </a:r>
            <a:r>
              <a:rPr lang="fr-FR" sz="1200" dirty="0" err="1">
                <a:latin typeface="Palatino Linotype (Body)"/>
              </a:rPr>
              <a:t>Wikus</a:t>
            </a:r>
            <a:r>
              <a:rPr lang="fr-FR" sz="1200" dirty="0">
                <a:latin typeface="Palatino Linotype (Body)"/>
              </a:rPr>
              <a:t> </a:t>
            </a:r>
            <a:r>
              <a:rPr lang="fr-FR" sz="1200" dirty="0" err="1">
                <a:latin typeface="Palatino Linotype (Body)"/>
              </a:rPr>
              <a:t>try</a:t>
            </a:r>
            <a:r>
              <a:rPr lang="fr-FR" sz="1200" dirty="0">
                <a:latin typeface="Palatino Linotype (Body)"/>
              </a:rPr>
              <a:t> to get back to his ship to escape but all path are block and he can see his ship get </a:t>
            </a:r>
            <a:r>
              <a:rPr lang="fr-FR" sz="1200" dirty="0" err="1">
                <a:latin typeface="Palatino Linotype (Body)"/>
              </a:rPr>
              <a:t>grabed</a:t>
            </a:r>
            <a:r>
              <a:rPr lang="fr-FR" sz="1200" dirty="0">
                <a:latin typeface="Palatino Linotype (Body)"/>
              </a:rPr>
              <a:t> by aliens and throw in the casino. He </a:t>
            </a:r>
            <a:r>
              <a:rPr lang="fr-FR" sz="1200" dirty="0" err="1">
                <a:latin typeface="Palatino Linotype (Body)"/>
              </a:rPr>
              <a:t>decide</a:t>
            </a:r>
            <a:r>
              <a:rPr lang="fr-FR" sz="1200" dirty="0">
                <a:latin typeface="Palatino Linotype (Body)"/>
              </a:rPr>
              <a:t> to go back to the casino to see if he can repair his ship.</a:t>
            </a:r>
          </a:p>
          <a:p>
            <a:pPr marL="0" indent="0">
              <a:buNone/>
            </a:pPr>
            <a:endParaRPr lang="fr-FR" sz="1200" dirty="0">
              <a:latin typeface="Palatino Linotype (Body)"/>
            </a:endParaRPr>
          </a:p>
          <a:p>
            <a:r>
              <a:rPr lang="fr-FR" sz="1400" dirty="0">
                <a:latin typeface="Palatino Linotype (Body)"/>
              </a:rPr>
              <a:t>Final</a:t>
            </a:r>
          </a:p>
          <a:p>
            <a:pPr marL="0" indent="0">
              <a:buNone/>
            </a:pPr>
            <a:r>
              <a:rPr lang="fr-FR" sz="1200" dirty="0" err="1">
                <a:latin typeface="Palatino Linotype (Body)"/>
              </a:rPr>
              <a:t>Wikus</a:t>
            </a:r>
            <a:r>
              <a:rPr lang="fr-FR" sz="1200" dirty="0">
                <a:latin typeface="Palatino Linotype (Body)"/>
              </a:rPr>
              <a:t> get in the casino and find Andrew </a:t>
            </a:r>
            <a:r>
              <a:rPr lang="fr-FR" sz="1200" dirty="0" err="1">
                <a:latin typeface="Palatino Linotype (Body)"/>
              </a:rPr>
              <a:t>Bradman</a:t>
            </a:r>
            <a:r>
              <a:rPr lang="fr-FR" sz="1200" dirty="0">
                <a:latin typeface="Palatino Linotype (Body)"/>
              </a:rPr>
              <a:t>, </a:t>
            </a:r>
            <a:r>
              <a:rPr lang="fr-FR" sz="1200" dirty="0" err="1">
                <a:latin typeface="Palatino Linotype (Body)"/>
              </a:rPr>
              <a:t>infected</a:t>
            </a:r>
            <a:r>
              <a:rPr lang="fr-FR" sz="1200" dirty="0">
                <a:latin typeface="Palatino Linotype (Body)"/>
              </a:rPr>
              <a:t> that attack him with all sort of powers. </a:t>
            </a:r>
            <a:r>
              <a:rPr lang="fr-FR" sz="1200" dirty="0" err="1">
                <a:latin typeface="Palatino Linotype (Body)"/>
              </a:rPr>
              <a:t>Wikus</a:t>
            </a:r>
            <a:r>
              <a:rPr lang="fr-FR" sz="1200" dirty="0">
                <a:latin typeface="Palatino Linotype (Body)"/>
              </a:rPr>
              <a:t> </a:t>
            </a:r>
            <a:r>
              <a:rPr lang="fr-FR" sz="1200" dirty="0" err="1">
                <a:latin typeface="Palatino Linotype (Body)"/>
              </a:rPr>
              <a:t>defeat</a:t>
            </a:r>
            <a:r>
              <a:rPr lang="fr-FR" sz="1200" dirty="0">
                <a:latin typeface="Palatino Linotype (Body)"/>
              </a:rPr>
              <a:t> him by using all his powers and rails to attack at every angle. He </a:t>
            </a:r>
            <a:r>
              <a:rPr lang="fr-FR" sz="1200" dirty="0" err="1">
                <a:latin typeface="Palatino Linotype (Body)"/>
              </a:rPr>
              <a:t>goes</a:t>
            </a:r>
            <a:r>
              <a:rPr lang="fr-FR" sz="1200" dirty="0">
                <a:latin typeface="Palatino Linotype (Body)"/>
              </a:rPr>
              <a:t> to </a:t>
            </a:r>
            <a:r>
              <a:rPr lang="fr-FR" sz="1200" dirty="0" err="1">
                <a:latin typeface="Palatino Linotype (Body)"/>
              </a:rPr>
              <a:t>Andrew’s</a:t>
            </a:r>
            <a:r>
              <a:rPr lang="fr-FR" sz="1200" dirty="0">
                <a:latin typeface="Palatino Linotype (Body)"/>
              </a:rPr>
              <a:t> ship with rails and leave the planet.</a:t>
            </a:r>
          </a:p>
          <a:p>
            <a:pPr marL="0" indent="0">
              <a:buNone/>
            </a:pPr>
            <a:r>
              <a:rPr lang="fr-FR" sz="1200" dirty="0">
                <a:latin typeface="Palatino Linotype (Body)"/>
              </a:rPr>
              <a:t>Once he leave the planet, </a:t>
            </a:r>
            <a:r>
              <a:rPr lang="fr-FR" sz="1200" dirty="0" err="1">
                <a:latin typeface="Palatino Linotype (Body)"/>
              </a:rPr>
              <a:t>Wikus</a:t>
            </a:r>
            <a:r>
              <a:rPr lang="fr-FR" sz="1200" dirty="0">
                <a:latin typeface="Palatino Linotype (Body)"/>
              </a:rPr>
              <a:t> </a:t>
            </a:r>
            <a:r>
              <a:rPr lang="fr-FR" sz="1200" dirty="0" err="1">
                <a:latin typeface="Palatino Linotype (Body)"/>
              </a:rPr>
              <a:t>explain</a:t>
            </a:r>
            <a:r>
              <a:rPr lang="fr-FR" sz="1200" dirty="0">
                <a:latin typeface="Palatino Linotype (Body)"/>
              </a:rPr>
              <a:t> the situation to ____ that tell him that he </a:t>
            </a:r>
            <a:r>
              <a:rPr lang="fr-FR" sz="1200" dirty="0" err="1">
                <a:latin typeface="Palatino Linotype (Body)"/>
              </a:rPr>
              <a:t>failed</a:t>
            </a:r>
            <a:r>
              <a:rPr lang="fr-FR" sz="1200" dirty="0">
                <a:latin typeface="Palatino Linotype (Body)"/>
              </a:rPr>
              <a:t> his mission. He set the ship to auto pilot and go to Callisto, then he </a:t>
            </a:r>
            <a:r>
              <a:rPr lang="fr-FR" sz="1200" dirty="0" err="1">
                <a:latin typeface="Palatino Linotype (Body)"/>
              </a:rPr>
              <a:t>realise</a:t>
            </a:r>
            <a:r>
              <a:rPr lang="fr-FR" sz="1200" dirty="0">
                <a:latin typeface="Palatino Linotype (Body)"/>
              </a:rPr>
              <a:t> that he is </a:t>
            </a:r>
            <a:r>
              <a:rPr lang="fr-FR" sz="1200" dirty="0" err="1">
                <a:latin typeface="Palatino Linotype (Body)"/>
              </a:rPr>
              <a:t>bleeding</a:t>
            </a:r>
            <a:r>
              <a:rPr lang="fr-FR" sz="1200" dirty="0">
                <a:latin typeface="Palatino Linotype (Body)"/>
              </a:rPr>
              <a:t> and his </a:t>
            </a:r>
            <a:r>
              <a:rPr lang="fr-FR" sz="1200" dirty="0" err="1">
                <a:latin typeface="Palatino Linotype (Body)"/>
              </a:rPr>
              <a:t>blood</a:t>
            </a:r>
            <a:r>
              <a:rPr lang="fr-FR" sz="1200" dirty="0">
                <a:latin typeface="Palatino Linotype (Body)"/>
              </a:rPr>
              <a:t> is green. </a:t>
            </a:r>
            <a:r>
              <a:rPr lang="fr-FR" sz="1200" dirty="0" err="1">
                <a:latin typeface="Palatino Linotype (Body)"/>
              </a:rPr>
              <a:t>Wikus</a:t>
            </a:r>
            <a:r>
              <a:rPr lang="fr-FR" sz="1200" dirty="0">
                <a:latin typeface="Palatino Linotype (Body)"/>
              </a:rPr>
              <a:t> is </a:t>
            </a:r>
            <a:r>
              <a:rPr lang="fr-FR" sz="1200" dirty="0" err="1">
                <a:latin typeface="Palatino Linotype (Body)"/>
              </a:rPr>
              <a:t>infected</a:t>
            </a:r>
            <a:r>
              <a:rPr lang="fr-FR" sz="1200" dirty="0">
                <a:latin typeface="Palatino Linotype (Body)"/>
              </a:rPr>
              <a:t>.</a:t>
            </a: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18</a:t>
            </a:fld>
            <a:endParaRPr lang="en-GB"/>
          </a:p>
        </p:txBody>
      </p:sp>
    </p:spTree>
    <p:extLst>
      <p:ext uri="{BB962C8B-B14F-4D97-AF65-F5344CB8AC3E}">
        <p14:creationId xmlns:p14="http://schemas.microsoft.com/office/powerpoint/2010/main" val="3928687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Synopsis</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74786"/>
            <a:ext cx="11964837" cy="2165229"/>
          </a:xfrm>
        </p:spPr>
        <p:txBody>
          <a:bodyPr anchor="ctr">
            <a:normAutofit fontScale="92500"/>
          </a:bodyPr>
          <a:lstStyle/>
          <a:p>
            <a:pPr marL="0" indent="0">
              <a:buNone/>
            </a:pPr>
            <a:r>
              <a:rPr lang="en-GB" sz="2400" b="0" i="0" dirty="0">
                <a:effectLst/>
                <a:latin typeface="Palatino Linotype (Body)"/>
              </a:rPr>
              <a:t>2350, as colonization of the solar system progresses, research leads to the discovery of an extraterrestrial civilization living in Venus upper atmosphere. Rumors of the potential resources to be found began, small groups of the richest company goes on expeditions.</a:t>
            </a:r>
          </a:p>
          <a:p>
            <a:pPr marL="0" indent="0">
              <a:buNone/>
            </a:pPr>
            <a:r>
              <a:rPr lang="en-GB" sz="2400" b="0" i="0" dirty="0">
                <a:effectLst/>
                <a:latin typeface="Palatino Linotype (Body)"/>
              </a:rPr>
              <a:t>Wikus Lee, a bounty hunter, is sent to find Andrew Bradman, a wealthy explorer, and discovers a city that seems utopian, but is filled with explorers infected by a strange virus that is gradually turning them into alien creatures.</a:t>
            </a:r>
            <a:endParaRPr lang="fr-FR" sz="2400" b="0" i="0" dirty="0">
              <a:effectLst/>
              <a:latin typeface="Palatino Linotype (Body)"/>
            </a:endParaRP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a:t>
            </a:fld>
            <a:endParaRPr lang="en-GB"/>
          </a:p>
        </p:txBody>
      </p:sp>
      <p:pic>
        <p:nvPicPr>
          <p:cNvPr id="7" name="Picture 6">
            <a:extLst>
              <a:ext uri="{FF2B5EF4-FFF2-40B4-BE49-F238E27FC236}">
                <a16:creationId xmlns:a16="http://schemas.microsoft.com/office/drawing/2014/main" id="{DE35163F-AF84-E8D3-980E-C2C2A3D1132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000" y="3488182"/>
            <a:ext cx="1890000" cy="2520000"/>
          </a:xfrm>
          <a:prstGeom prst="rect">
            <a:avLst/>
          </a:prstGeom>
          <a:ln>
            <a:solidFill>
              <a:schemeClr val="tx1"/>
            </a:solidFill>
          </a:ln>
        </p:spPr>
      </p:pic>
      <p:pic>
        <p:nvPicPr>
          <p:cNvPr id="8" name="Picture 7">
            <a:extLst>
              <a:ext uri="{FF2B5EF4-FFF2-40B4-BE49-F238E27FC236}">
                <a16:creationId xmlns:a16="http://schemas.microsoft.com/office/drawing/2014/main" id="{4F502B8E-21BA-4E22-C7EB-69445E797DC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6201" y="3488182"/>
            <a:ext cx="1890000" cy="2520000"/>
          </a:xfrm>
          <a:prstGeom prst="rect">
            <a:avLst/>
          </a:prstGeom>
          <a:ln>
            <a:solidFill>
              <a:schemeClr val="tx1"/>
            </a:solidFill>
          </a:ln>
        </p:spPr>
      </p:pic>
      <p:sp>
        <p:nvSpPr>
          <p:cNvPr id="9" name="TextBox 8">
            <a:extLst>
              <a:ext uri="{FF2B5EF4-FFF2-40B4-BE49-F238E27FC236}">
                <a16:creationId xmlns:a16="http://schemas.microsoft.com/office/drawing/2014/main" id="{8BD6C671-8525-16B4-CA56-BFBA0A93BDF3}"/>
              </a:ext>
            </a:extLst>
          </p:cNvPr>
          <p:cNvSpPr txBox="1"/>
          <p:nvPr/>
        </p:nvSpPr>
        <p:spPr>
          <a:xfrm>
            <a:off x="3326921" y="4353883"/>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sp>
        <p:nvSpPr>
          <p:cNvPr id="10" name="TextBox 9">
            <a:extLst>
              <a:ext uri="{FF2B5EF4-FFF2-40B4-BE49-F238E27FC236}">
                <a16:creationId xmlns:a16="http://schemas.microsoft.com/office/drawing/2014/main" id="{A056BA60-68E2-C322-817C-5F7FC60DC180}"/>
              </a:ext>
            </a:extLst>
          </p:cNvPr>
          <p:cNvSpPr txBox="1"/>
          <p:nvPr/>
        </p:nvSpPr>
        <p:spPr>
          <a:xfrm>
            <a:off x="7441720" y="4353883"/>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pic>
        <p:nvPicPr>
          <p:cNvPr id="12" name="Picture 11">
            <a:extLst>
              <a:ext uri="{FF2B5EF4-FFF2-40B4-BE49-F238E27FC236}">
                <a16:creationId xmlns:a16="http://schemas.microsoft.com/office/drawing/2014/main" id="{8954AA5F-A7A0-2DC3-5FCB-378EFCFB114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265799" y="3488182"/>
            <a:ext cx="1680000" cy="2520000"/>
          </a:xfrm>
          <a:prstGeom prst="rect">
            <a:avLst/>
          </a:prstGeom>
          <a:ln>
            <a:solidFill>
              <a:schemeClr val="tx1"/>
            </a:solidFill>
          </a:ln>
        </p:spPr>
      </p:pic>
    </p:spTree>
    <p:extLst>
      <p:ext uri="{BB962C8B-B14F-4D97-AF65-F5344CB8AC3E}">
        <p14:creationId xmlns:p14="http://schemas.microsoft.com/office/powerpoint/2010/main" val="132963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47C3-DCD5-22B4-E50B-28181925A651}"/>
              </a:ext>
            </a:extLst>
          </p:cNvPr>
          <p:cNvSpPr>
            <a:spLocks noGrp="1"/>
          </p:cNvSpPr>
          <p:nvPr>
            <p:ph type="title"/>
          </p:nvPr>
        </p:nvSpPr>
        <p:spPr/>
        <p:txBody>
          <a:bodyPr>
            <a:normAutofit fontScale="90000"/>
          </a:bodyPr>
          <a:lstStyle/>
          <a:p>
            <a:r>
              <a:rPr lang="fr-FR" dirty="0"/>
              <a:t>Lore – </a:t>
            </a:r>
            <a:r>
              <a:rPr lang="fr-FR" dirty="0" err="1"/>
              <a:t>solar</a:t>
            </a:r>
            <a:r>
              <a:rPr lang="fr-FR" dirty="0"/>
              <a:t> system</a:t>
            </a:r>
            <a:endParaRPr lang="en-GB" dirty="0"/>
          </a:p>
        </p:txBody>
      </p:sp>
      <p:sp>
        <p:nvSpPr>
          <p:cNvPr id="3" name="Content Placeholder 2">
            <a:extLst>
              <a:ext uri="{FF2B5EF4-FFF2-40B4-BE49-F238E27FC236}">
                <a16:creationId xmlns:a16="http://schemas.microsoft.com/office/drawing/2014/main" id="{4FE81B53-4F61-9B56-B7B9-9FCD2196F56B}"/>
              </a:ext>
            </a:extLst>
          </p:cNvPr>
          <p:cNvSpPr>
            <a:spLocks noGrp="1"/>
          </p:cNvSpPr>
          <p:nvPr>
            <p:ph idx="1"/>
          </p:nvPr>
        </p:nvSpPr>
        <p:spPr>
          <a:xfrm>
            <a:off x="138023" y="1220203"/>
            <a:ext cx="4567327" cy="2109269"/>
          </a:xfrm>
        </p:spPr>
        <p:txBody>
          <a:bodyPr>
            <a:normAutofit/>
          </a:bodyPr>
          <a:lstStyle/>
          <a:p>
            <a:r>
              <a:rPr lang="fr-FR" sz="2400" dirty="0" err="1"/>
              <a:t>Colonised</a:t>
            </a:r>
            <a:r>
              <a:rPr lang="fr-FR" sz="2400" dirty="0"/>
              <a:t> in </a:t>
            </a:r>
            <a:r>
              <a:rPr lang="fr-FR" sz="2400" dirty="0" err="1"/>
              <a:t>solar</a:t>
            </a:r>
            <a:r>
              <a:rPr lang="fr-FR" sz="2400" dirty="0"/>
              <a:t> system:</a:t>
            </a:r>
          </a:p>
          <a:p>
            <a:pPr marL="0" indent="0">
              <a:buNone/>
            </a:pPr>
            <a:r>
              <a:rPr lang="fr-FR" sz="2000" dirty="0"/>
              <a:t>- Mars</a:t>
            </a:r>
          </a:p>
          <a:p>
            <a:pPr marL="0" indent="0">
              <a:buNone/>
            </a:pPr>
            <a:r>
              <a:rPr lang="fr-FR" sz="2000" dirty="0"/>
              <a:t>- The </a:t>
            </a:r>
            <a:r>
              <a:rPr lang="fr-FR" sz="2000" dirty="0" err="1"/>
              <a:t>moon</a:t>
            </a:r>
            <a:endParaRPr lang="fr-FR" sz="2000" dirty="0"/>
          </a:p>
          <a:p>
            <a:pPr marL="0" indent="0">
              <a:buNone/>
            </a:pPr>
            <a:r>
              <a:rPr lang="fr-FR" sz="2000" dirty="0"/>
              <a:t>- Calisto &amp; Europe (Jupiter)</a:t>
            </a:r>
          </a:p>
          <a:p>
            <a:pPr marL="0" indent="0">
              <a:buNone/>
            </a:pPr>
            <a:r>
              <a:rPr lang="fr-FR" sz="2000" dirty="0"/>
              <a:t>- Some space stations</a:t>
            </a:r>
          </a:p>
        </p:txBody>
      </p:sp>
      <p:sp>
        <p:nvSpPr>
          <p:cNvPr id="4" name="Date Placeholder 3">
            <a:extLst>
              <a:ext uri="{FF2B5EF4-FFF2-40B4-BE49-F238E27FC236}">
                <a16:creationId xmlns:a16="http://schemas.microsoft.com/office/drawing/2014/main" id="{4E58D3E5-7354-9A04-32B7-A358C6BFB712}"/>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A1DAA130-9CB4-0AA3-B578-E3C85BCDD6B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0D86BF2A-F772-8A2B-F526-F06F4907A4D7}"/>
              </a:ext>
            </a:extLst>
          </p:cNvPr>
          <p:cNvSpPr>
            <a:spLocks noGrp="1"/>
          </p:cNvSpPr>
          <p:nvPr>
            <p:ph type="sldNum" sz="quarter" idx="12"/>
          </p:nvPr>
        </p:nvSpPr>
        <p:spPr/>
        <p:txBody>
          <a:bodyPr/>
          <a:lstStyle/>
          <a:p>
            <a:fld id="{545D0273-9834-40CA-82D3-656C86E31E39}" type="slidenum">
              <a:rPr lang="en-GB" smtClean="0"/>
              <a:t>3</a:t>
            </a:fld>
            <a:endParaRPr lang="en-GB"/>
          </a:p>
        </p:txBody>
      </p:sp>
      <p:sp>
        <p:nvSpPr>
          <p:cNvPr id="8" name="TextBox 7">
            <a:extLst>
              <a:ext uri="{FF2B5EF4-FFF2-40B4-BE49-F238E27FC236}">
                <a16:creationId xmlns:a16="http://schemas.microsoft.com/office/drawing/2014/main" id="{395713D2-2D9B-F98C-83F7-0EB3EAA0C1A4}"/>
              </a:ext>
            </a:extLst>
          </p:cNvPr>
          <p:cNvSpPr txBox="1"/>
          <p:nvPr/>
        </p:nvSpPr>
        <p:spPr>
          <a:xfrm>
            <a:off x="4801223" y="1120676"/>
            <a:ext cx="7252753" cy="2308324"/>
          </a:xfrm>
          <a:prstGeom prst="rect">
            <a:avLst/>
          </a:prstGeom>
          <a:noFill/>
        </p:spPr>
        <p:txBody>
          <a:bodyPr wrap="square" rtlCol="0" anchor="ctr">
            <a:spAutoFit/>
          </a:bodyPr>
          <a:lstStyle/>
          <a:p>
            <a:r>
              <a:rPr lang="fr-FR" dirty="0" err="1"/>
              <a:t>Colonised</a:t>
            </a:r>
            <a:r>
              <a:rPr lang="fr-FR" dirty="0"/>
              <a:t> </a:t>
            </a:r>
            <a:r>
              <a:rPr lang="fr-FR" dirty="0" err="1"/>
              <a:t>planet</a:t>
            </a:r>
            <a:r>
              <a:rPr lang="fr-FR" dirty="0"/>
              <a:t> are </a:t>
            </a:r>
            <a:r>
              <a:rPr lang="fr-FR" dirty="0" err="1"/>
              <a:t>mainly</a:t>
            </a:r>
            <a:r>
              <a:rPr lang="fr-FR" dirty="0"/>
              <a:t> </a:t>
            </a:r>
            <a:r>
              <a:rPr lang="fr-FR" dirty="0" err="1"/>
              <a:t>used</a:t>
            </a:r>
            <a:r>
              <a:rPr lang="fr-FR" dirty="0"/>
              <a:t> to </a:t>
            </a:r>
            <a:r>
              <a:rPr lang="fr-FR" dirty="0" err="1"/>
              <a:t>extract</a:t>
            </a:r>
            <a:r>
              <a:rPr lang="fr-FR" dirty="0"/>
              <a:t> </a:t>
            </a:r>
            <a:r>
              <a:rPr lang="fr-FR" dirty="0" err="1"/>
              <a:t>resources</a:t>
            </a:r>
            <a:r>
              <a:rPr lang="fr-FR" dirty="0"/>
              <a:t> and commercial uses but </a:t>
            </a:r>
            <a:r>
              <a:rPr lang="fr-FR" dirty="0" err="1"/>
              <a:t>some</a:t>
            </a:r>
            <a:r>
              <a:rPr lang="fr-FR" dirty="0"/>
              <a:t> structures are made for </a:t>
            </a:r>
            <a:r>
              <a:rPr lang="fr-FR" dirty="0" err="1"/>
              <a:t>travel</a:t>
            </a:r>
            <a:r>
              <a:rPr lang="fr-FR" dirty="0"/>
              <a:t>, prisons or habitations for the </a:t>
            </a:r>
            <a:r>
              <a:rPr lang="fr-FR" dirty="0" err="1"/>
              <a:t>richest</a:t>
            </a:r>
            <a:r>
              <a:rPr lang="fr-FR" dirty="0"/>
              <a:t> </a:t>
            </a:r>
            <a:r>
              <a:rPr lang="fr-FR" dirty="0" err="1"/>
              <a:t>ones</a:t>
            </a:r>
            <a:r>
              <a:rPr lang="fr-FR" dirty="0"/>
              <a:t>.</a:t>
            </a:r>
          </a:p>
          <a:p>
            <a:endParaRPr lang="fr-FR" dirty="0"/>
          </a:p>
          <a:p>
            <a:r>
              <a:rPr lang="fr-FR" dirty="0"/>
              <a:t>Most of the people </a:t>
            </a:r>
            <a:r>
              <a:rPr lang="fr-FR" dirty="0" err="1"/>
              <a:t>still</a:t>
            </a:r>
            <a:r>
              <a:rPr lang="fr-FR" dirty="0"/>
              <a:t> live on </a:t>
            </a:r>
            <a:r>
              <a:rPr lang="fr-FR" dirty="0" err="1"/>
              <a:t>earth</a:t>
            </a:r>
            <a:r>
              <a:rPr lang="fr-FR" dirty="0"/>
              <a:t> and cant </a:t>
            </a:r>
            <a:r>
              <a:rPr lang="fr-FR" dirty="0" err="1"/>
              <a:t>leave</a:t>
            </a:r>
            <a:r>
              <a:rPr lang="fr-FR" dirty="0"/>
              <a:t> </a:t>
            </a:r>
            <a:r>
              <a:rPr lang="fr-FR" dirty="0" err="1"/>
              <a:t>it</a:t>
            </a:r>
            <a:r>
              <a:rPr lang="fr-FR" dirty="0"/>
              <a:t>.</a:t>
            </a:r>
          </a:p>
          <a:p>
            <a:endParaRPr lang="fr-FR" sz="1800" dirty="0"/>
          </a:p>
          <a:p>
            <a:r>
              <a:rPr lang="fr-FR" sz="1800" dirty="0" err="1"/>
              <a:t>It’s</a:t>
            </a:r>
            <a:r>
              <a:rPr lang="fr-FR" sz="1800" dirty="0"/>
              <a:t> </a:t>
            </a:r>
            <a:r>
              <a:rPr lang="fr-FR" sz="1800" dirty="0" err="1"/>
              <a:t>very</a:t>
            </a:r>
            <a:r>
              <a:rPr lang="fr-FR" sz="1800" dirty="0"/>
              <a:t> hard to </a:t>
            </a:r>
            <a:r>
              <a:rPr lang="fr-FR" sz="1800" dirty="0" err="1"/>
              <a:t>colonised</a:t>
            </a:r>
            <a:r>
              <a:rPr lang="fr-FR" sz="1800" dirty="0"/>
              <a:t> new </a:t>
            </a:r>
            <a:r>
              <a:rPr lang="fr-FR" sz="1800" dirty="0" err="1"/>
              <a:t>planet</a:t>
            </a:r>
            <a:r>
              <a:rPr lang="fr-FR" sz="1800" dirty="0"/>
              <a:t>, only  </a:t>
            </a:r>
            <a:r>
              <a:rPr lang="fr-FR" sz="1800" dirty="0" err="1"/>
              <a:t>really</a:t>
            </a:r>
            <a:r>
              <a:rPr lang="fr-FR" sz="1800" dirty="0"/>
              <a:t> </a:t>
            </a:r>
            <a:r>
              <a:rPr lang="fr-FR" sz="1800" dirty="0" err="1"/>
              <a:t>rich</a:t>
            </a:r>
            <a:r>
              <a:rPr lang="fr-FR" sz="1800" dirty="0"/>
              <a:t> people can do </a:t>
            </a:r>
            <a:r>
              <a:rPr lang="fr-FR" sz="1800" dirty="0" err="1"/>
              <a:t>it</a:t>
            </a:r>
            <a:r>
              <a:rPr lang="fr-FR" sz="1800" dirty="0"/>
              <a:t> and </a:t>
            </a:r>
            <a:r>
              <a:rPr lang="fr-FR" sz="1800" dirty="0" err="1"/>
              <a:t>they</a:t>
            </a:r>
            <a:r>
              <a:rPr lang="fr-FR" sz="1800" dirty="0"/>
              <a:t> </a:t>
            </a:r>
            <a:r>
              <a:rPr lang="fr-FR" sz="1800" dirty="0" err="1"/>
              <a:t>need</a:t>
            </a:r>
            <a:r>
              <a:rPr lang="fr-FR" sz="1800" dirty="0"/>
              <a:t> to be sure </a:t>
            </a:r>
            <a:r>
              <a:rPr lang="fr-FR" sz="1800" dirty="0" err="1"/>
              <a:t>that</a:t>
            </a:r>
            <a:r>
              <a:rPr lang="fr-FR" sz="1800" dirty="0"/>
              <a:t> </a:t>
            </a:r>
            <a:r>
              <a:rPr lang="fr-FR" sz="1800" dirty="0" err="1"/>
              <a:t>there</a:t>
            </a:r>
            <a:r>
              <a:rPr lang="fr-FR" sz="1800" dirty="0"/>
              <a:t> </a:t>
            </a:r>
            <a:r>
              <a:rPr lang="fr-FR" sz="1800" dirty="0" err="1"/>
              <a:t>is</a:t>
            </a:r>
            <a:r>
              <a:rPr lang="fr-FR" sz="1800" dirty="0"/>
              <a:t> </a:t>
            </a:r>
            <a:r>
              <a:rPr lang="fr-FR" sz="1800" dirty="0" err="1"/>
              <a:t>enough</a:t>
            </a:r>
            <a:r>
              <a:rPr lang="fr-FR" sz="1800" dirty="0"/>
              <a:t> </a:t>
            </a:r>
            <a:r>
              <a:rPr lang="fr-FR" sz="1800" dirty="0" err="1"/>
              <a:t>resource</a:t>
            </a:r>
            <a:r>
              <a:rPr lang="fr-FR" sz="1800" dirty="0"/>
              <a:t> to be </a:t>
            </a:r>
            <a:r>
              <a:rPr lang="fr-FR" sz="1800" dirty="0" err="1"/>
              <a:t>worth</a:t>
            </a:r>
            <a:r>
              <a:rPr lang="fr-FR" sz="1800" dirty="0"/>
              <a:t>.</a:t>
            </a:r>
          </a:p>
        </p:txBody>
      </p:sp>
      <p:pic>
        <p:nvPicPr>
          <p:cNvPr id="10" name="Picture 9">
            <a:extLst>
              <a:ext uri="{FF2B5EF4-FFF2-40B4-BE49-F238E27FC236}">
                <a16:creationId xmlns:a16="http://schemas.microsoft.com/office/drawing/2014/main" id="{ECB6EF4F-EE95-C09B-F8C6-2322A652E1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00049" y="4006956"/>
            <a:ext cx="4027550" cy="1913086"/>
          </a:xfrm>
          <a:prstGeom prst="rect">
            <a:avLst/>
          </a:prstGeom>
          <a:ln>
            <a:solidFill>
              <a:schemeClr val="tx1"/>
            </a:solidFill>
          </a:ln>
        </p:spPr>
      </p:pic>
      <p:pic>
        <p:nvPicPr>
          <p:cNvPr id="7" name="Image 6">
            <a:extLst>
              <a:ext uri="{FF2B5EF4-FFF2-40B4-BE49-F238E27FC236}">
                <a16:creationId xmlns:a16="http://schemas.microsoft.com/office/drawing/2014/main" id="{C0CB99AF-F9BF-52D2-73BD-5C725F4A1A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3663" y="3821036"/>
            <a:ext cx="4062090" cy="2284926"/>
          </a:xfrm>
          <a:prstGeom prst="rect">
            <a:avLst/>
          </a:prstGeom>
          <a:ln>
            <a:solidFill>
              <a:schemeClr val="tx1"/>
            </a:solidFill>
          </a:ln>
        </p:spPr>
      </p:pic>
      <p:pic>
        <p:nvPicPr>
          <p:cNvPr id="9" name="Image 8">
            <a:extLst>
              <a:ext uri="{FF2B5EF4-FFF2-40B4-BE49-F238E27FC236}">
                <a16:creationId xmlns:a16="http://schemas.microsoft.com/office/drawing/2014/main" id="{658F51B2-0FEA-9184-D41D-ECBC84FD27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28126" y="3955499"/>
            <a:ext cx="3525850" cy="2016000"/>
          </a:xfrm>
          <a:prstGeom prst="rect">
            <a:avLst/>
          </a:prstGeom>
          <a:ln>
            <a:solidFill>
              <a:schemeClr val="tx1"/>
            </a:solidFill>
          </a:ln>
        </p:spPr>
      </p:pic>
    </p:spTree>
    <p:extLst>
      <p:ext uri="{BB962C8B-B14F-4D97-AF65-F5344CB8AC3E}">
        <p14:creationId xmlns:p14="http://schemas.microsoft.com/office/powerpoint/2010/main" val="205040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1D96-062C-040C-86A3-9D67B2AC5CAF}"/>
              </a:ext>
            </a:extLst>
          </p:cNvPr>
          <p:cNvSpPr>
            <a:spLocks noGrp="1"/>
          </p:cNvSpPr>
          <p:nvPr>
            <p:ph type="title"/>
          </p:nvPr>
        </p:nvSpPr>
        <p:spPr/>
        <p:txBody>
          <a:bodyPr>
            <a:normAutofit fontScale="90000"/>
          </a:bodyPr>
          <a:lstStyle/>
          <a:p>
            <a:r>
              <a:rPr lang="fr-FR" dirty="0"/>
              <a:t>Venus</a:t>
            </a:r>
            <a:endParaRPr lang="en-GB" dirty="0"/>
          </a:p>
        </p:txBody>
      </p:sp>
      <p:sp>
        <p:nvSpPr>
          <p:cNvPr id="4" name="Date Placeholder 3">
            <a:extLst>
              <a:ext uri="{FF2B5EF4-FFF2-40B4-BE49-F238E27FC236}">
                <a16:creationId xmlns:a16="http://schemas.microsoft.com/office/drawing/2014/main" id="{8FEC3D58-92C1-6175-EA42-B960111B2698}"/>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D80139D3-B4B1-ED19-2496-5C97F62C65A1}"/>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F6879506-6488-1D8D-E562-209DCB4B2662}"/>
              </a:ext>
            </a:extLst>
          </p:cNvPr>
          <p:cNvSpPr>
            <a:spLocks noGrp="1"/>
          </p:cNvSpPr>
          <p:nvPr>
            <p:ph type="sldNum" sz="quarter" idx="12"/>
          </p:nvPr>
        </p:nvSpPr>
        <p:spPr/>
        <p:txBody>
          <a:bodyPr/>
          <a:lstStyle/>
          <a:p>
            <a:fld id="{545D0273-9834-40CA-82D3-656C86E31E39}" type="slidenum">
              <a:rPr lang="en-GB" smtClean="0"/>
              <a:pPr/>
              <a:t>4</a:t>
            </a:fld>
            <a:endParaRPr lang="en-GB"/>
          </a:p>
        </p:txBody>
      </p:sp>
      <p:pic>
        <p:nvPicPr>
          <p:cNvPr id="1026" name="Picture 2" descr="mtfx41hkejix">
            <a:extLst>
              <a:ext uri="{FF2B5EF4-FFF2-40B4-BE49-F238E27FC236}">
                <a16:creationId xmlns:a16="http://schemas.microsoft.com/office/drawing/2014/main" id="{0E07C61A-F148-D70B-1213-D138D28C80C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4129" y="1138486"/>
            <a:ext cx="4006956"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680E5C-E3BE-571C-BE35-0F729682FB5F}"/>
              </a:ext>
            </a:extLst>
          </p:cNvPr>
          <p:cNvSpPr txBox="1"/>
          <p:nvPr/>
        </p:nvSpPr>
        <p:spPr>
          <a:xfrm>
            <a:off x="4563374" y="1161323"/>
            <a:ext cx="7496232" cy="1754326"/>
          </a:xfrm>
          <a:prstGeom prst="rect">
            <a:avLst/>
          </a:prstGeom>
          <a:noFill/>
        </p:spPr>
        <p:txBody>
          <a:bodyPr wrap="square" rtlCol="0" anchor="ctr">
            <a:spAutoFit/>
          </a:bodyPr>
          <a:lstStyle/>
          <a:p>
            <a:r>
              <a:rPr lang="fr-FR" dirty="0"/>
              <a:t>Alien </a:t>
            </a:r>
            <a:r>
              <a:rPr lang="fr-FR" dirty="0" err="1"/>
              <a:t>were</a:t>
            </a:r>
            <a:r>
              <a:rPr lang="fr-FR" dirty="0"/>
              <a:t> </a:t>
            </a:r>
            <a:r>
              <a:rPr lang="fr-FR" dirty="0" err="1"/>
              <a:t>inspired</a:t>
            </a:r>
            <a:r>
              <a:rPr lang="fr-FR" dirty="0"/>
              <a:t> be 20’s 30’s </a:t>
            </a:r>
            <a:r>
              <a:rPr lang="fr-FR" dirty="0" err="1"/>
              <a:t>human</a:t>
            </a:r>
            <a:r>
              <a:rPr lang="fr-FR" dirty="0"/>
              <a:t> constructions.</a:t>
            </a:r>
          </a:p>
          <a:p>
            <a:endParaRPr lang="fr-FR" dirty="0"/>
          </a:p>
          <a:p>
            <a:r>
              <a:rPr lang="fr-FR" dirty="0"/>
              <a:t>Alien </a:t>
            </a:r>
            <a:r>
              <a:rPr lang="fr-FR" dirty="0" err="1"/>
              <a:t>were</a:t>
            </a:r>
            <a:r>
              <a:rPr lang="fr-FR" dirty="0"/>
              <a:t> </a:t>
            </a:r>
            <a:r>
              <a:rPr lang="en-GB" dirty="0"/>
              <a:t>spying for thousands of years on earth and human evolution</a:t>
            </a:r>
          </a:p>
          <a:p>
            <a:endParaRPr lang="fr-FR" dirty="0"/>
          </a:p>
          <a:p>
            <a:r>
              <a:rPr lang="fr-FR" dirty="0"/>
              <a:t>Alien </a:t>
            </a:r>
            <a:r>
              <a:rPr lang="fr-FR" dirty="0" err="1"/>
              <a:t>were</a:t>
            </a:r>
            <a:r>
              <a:rPr lang="fr-FR" dirty="0"/>
              <a:t> </a:t>
            </a:r>
            <a:r>
              <a:rPr lang="fr-FR" dirty="0" err="1"/>
              <a:t>hidding</a:t>
            </a:r>
            <a:r>
              <a:rPr lang="fr-FR" dirty="0"/>
              <a:t> from </a:t>
            </a:r>
            <a:r>
              <a:rPr lang="fr-FR" dirty="0" err="1"/>
              <a:t>human</a:t>
            </a:r>
            <a:r>
              <a:rPr lang="fr-FR" dirty="0"/>
              <a:t> </a:t>
            </a:r>
            <a:r>
              <a:rPr lang="fr-FR" dirty="0" err="1"/>
              <a:t>because</a:t>
            </a:r>
            <a:r>
              <a:rPr lang="fr-FR" dirty="0"/>
              <a:t> </a:t>
            </a:r>
            <a:r>
              <a:rPr lang="fr-FR" dirty="0" err="1"/>
              <a:t>they</a:t>
            </a:r>
            <a:r>
              <a:rPr lang="fr-FR" dirty="0"/>
              <a:t> </a:t>
            </a:r>
            <a:r>
              <a:rPr lang="fr-FR" dirty="0" err="1"/>
              <a:t>were</a:t>
            </a:r>
            <a:r>
              <a:rPr lang="fr-FR" dirty="0"/>
              <a:t> </a:t>
            </a:r>
            <a:r>
              <a:rPr lang="fr-FR" dirty="0" err="1"/>
              <a:t>affraid</a:t>
            </a:r>
            <a:r>
              <a:rPr lang="fr-FR" dirty="0"/>
              <a:t> of </a:t>
            </a:r>
            <a:r>
              <a:rPr lang="fr-FR" dirty="0" err="1"/>
              <a:t>what</a:t>
            </a:r>
            <a:r>
              <a:rPr lang="fr-FR" dirty="0"/>
              <a:t> </a:t>
            </a:r>
            <a:r>
              <a:rPr lang="fr-FR" dirty="0" err="1"/>
              <a:t>humans</a:t>
            </a:r>
            <a:r>
              <a:rPr lang="fr-FR" dirty="0"/>
              <a:t> </a:t>
            </a:r>
            <a:r>
              <a:rPr lang="fr-FR" dirty="0" err="1"/>
              <a:t>could</a:t>
            </a:r>
            <a:r>
              <a:rPr lang="fr-FR" dirty="0"/>
              <a:t> do with </a:t>
            </a:r>
            <a:r>
              <a:rPr lang="fr-FR" dirty="0" err="1"/>
              <a:t>their</a:t>
            </a:r>
            <a:r>
              <a:rPr lang="fr-FR" dirty="0"/>
              <a:t> technologies and </a:t>
            </a:r>
            <a:r>
              <a:rPr lang="fr-FR" dirty="0" err="1"/>
              <a:t>resources</a:t>
            </a:r>
            <a:r>
              <a:rPr lang="fr-FR" dirty="0"/>
              <a:t>.</a:t>
            </a:r>
            <a:endParaRPr lang="en-GB" dirty="0"/>
          </a:p>
        </p:txBody>
      </p:sp>
      <p:pic>
        <p:nvPicPr>
          <p:cNvPr id="11" name="Picture 10">
            <a:extLst>
              <a:ext uri="{FF2B5EF4-FFF2-40B4-BE49-F238E27FC236}">
                <a16:creationId xmlns:a16="http://schemas.microsoft.com/office/drawing/2014/main" id="{83379864-8FB1-7E7E-402D-1C1425F119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7995" y="3004597"/>
            <a:ext cx="2816000" cy="1584000"/>
          </a:xfrm>
          <a:prstGeom prst="rect">
            <a:avLst/>
          </a:prstGeom>
          <a:ln>
            <a:solidFill>
              <a:schemeClr val="tx1"/>
            </a:solidFill>
          </a:ln>
        </p:spPr>
      </p:pic>
      <p:sp>
        <p:nvSpPr>
          <p:cNvPr id="14" name="TextBox 13">
            <a:extLst>
              <a:ext uri="{FF2B5EF4-FFF2-40B4-BE49-F238E27FC236}">
                <a16:creationId xmlns:a16="http://schemas.microsoft.com/office/drawing/2014/main" id="{B05EC00F-5394-75C4-8B38-71AAC46AB165}"/>
              </a:ext>
            </a:extLst>
          </p:cNvPr>
          <p:cNvSpPr txBox="1"/>
          <p:nvPr/>
        </p:nvSpPr>
        <p:spPr>
          <a:xfrm>
            <a:off x="6811376" y="3115130"/>
            <a:ext cx="5291484" cy="1015663"/>
          </a:xfrm>
          <a:prstGeom prst="rect">
            <a:avLst/>
          </a:prstGeom>
          <a:noFill/>
        </p:spPr>
        <p:txBody>
          <a:bodyPr wrap="square">
            <a:spAutoFit/>
          </a:bodyPr>
          <a:lstStyle/>
          <a:p>
            <a:r>
              <a:rPr lang="en-GB" sz="1200" dirty="0">
                <a:hlinkClick r:id="rId4"/>
              </a:rPr>
              <a:t>https://fr.wikipedia.org/wiki/</a:t>
            </a:r>
            <a:r>
              <a:rPr lang="en-GB" sz="1200" dirty="0" err="1">
                <a:hlinkClick r:id="rId4"/>
              </a:rPr>
              <a:t>Colonisation_de_Vénus</a:t>
            </a:r>
            <a:r>
              <a:rPr lang="en-GB" sz="1200" dirty="0">
                <a:hlinkClick r:id="rId4"/>
              </a:rPr>
              <a:t>#:~:text=La%20colonisation%20de%20Vénus%2C%20la,favorable%20à%20la%20présence%20de</a:t>
            </a:r>
            <a:endParaRPr lang="en-GB" sz="1200" dirty="0"/>
          </a:p>
          <a:p>
            <a:endParaRPr lang="en-GB" sz="1200" dirty="0"/>
          </a:p>
          <a:p>
            <a:r>
              <a:rPr lang="en-GB" sz="1200" dirty="0">
                <a:hlinkClick r:id="rId5"/>
              </a:rPr>
              <a:t>https://www.numerama.com/tech/240108-conquete-de-lespace-faut-il-construire-des-cites-volantes-sur-venus.html</a:t>
            </a:r>
            <a:endParaRPr lang="en-GB" sz="1200" dirty="0"/>
          </a:p>
        </p:txBody>
      </p:sp>
      <p:pic>
        <p:nvPicPr>
          <p:cNvPr id="3" name="Image 2">
            <a:extLst>
              <a:ext uri="{FF2B5EF4-FFF2-40B4-BE49-F238E27FC236}">
                <a16:creationId xmlns:a16="http://schemas.microsoft.com/office/drawing/2014/main" id="{5F39E926-4152-84F2-9982-B3A41F51ED7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023" y="3254855"/>
            <a:ext cx="2736000" cy="2736000"/>
          </a:xfrm>
          <a:prstGeom prst="rect">
            <a:avLst/>
          </a:prstGeom>
          <a:ln>
            <a:solidFill>
              <a:schemeClr val="tx1"/>
            </a:solidFill>
          </a:ln>
        </p:spPr>
      </p:pic>
      <p:pic>
        <p:nvPicPr>
          <p:cNvPr id="7" name="Image 6">
            <a:extLst>
              <a:ext uri="{FF2B5EF4-FFF2-40B4-BE49-F238E27FC236}">
                <a16:creationId xmlns:a16="http://schemas.microsoft.com/office/drawing/2014/main" id="{D1C91349-DCAB-FB9C-F47C-6FB488C52F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292236" y="4218275"/>
            <a:ext cx="2687999" cy="2016000"/>
          </a:xfrm>
          <a:prstGeom prst="rect">
            <a:avLst/>
          </a:prstGeom>
          <a:ln>
            <a:solidFill>
              <a:schemeClr val="tx1"/>
            </a:solidFill>
          </a:ln>
        </p:spPr>
      </p:pic>
      <p:pic>
        <p:nvPicPr>
          <p:cNvPr id="9" name="Image 8">
            <a:extLst>
              <a:ext uri="{FF2B5EF4-FFF2-40B4-BE49-F238E27FC236}">
                <a16:creationId xmlns:a16="http://schemas.microsoft.com/office/drawing/2014/main" id="{830227FA-381E-D29E-F6EA-DC1F05BBAF2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36606" y="4362275"/>
            <a:ext cx="2727868" cy="1872000"/>
          </a:xfrm>
          <a:prstGeom prst="rect">
            <a:avLst/>
          </a:prstGeom>
          <a:ln>
            <a:solidFill>
              <a:schemeClr val="tx1"/>
            </a:solidFill>
          </a:ln>
        </p:spPr>
      </p:pic>
      <p:pic>
        <p:nvPicPr>
          <p:cNvPr id="8" name="Image 7">
            <a:extLst>
              <a:ext uri="{FF2B5EF4-FFF2-40B4-BE49-F238E27FC236}">
                <a16:creationId xmlns:a16="http://schemas.microsoft.com/office/drawing/2014/main" id="{1FC5DCBF-DAC3-A4B7-BD26-924396839B3F}"/>
              </a:ext>
            </a:extLst>
          </p:cNvPr>
          <p:cNvPicPr>
            <a:picLocks noChangeAspect="1"/>
          </p:cNvPicPr>
          <p:nvPr/>
        </p:nvPicPr>
        <p:blipFill>
          <a:blip r:embed="rId9"/>
          <a:stretch>
            <a:fillRect/>
          </a:stretch>
        </p:blipFill>
        <p:spPr>
          <a:xfrm>
            <a:off x="2991079" y="4710123"/>
            <a:ext cx="3168000" cy="1584000"/>
          </a:xfrm>
          <a:prstGeom prst="rect">
            <a:avLst/>
          </a:prstGeom>
          <a:ln>
            <a:solidFill>
              <a:schemeClr val="tx1"/>
            </a:solidFill>
          </a:ln>
        </p:spPr>
      </p:pic>
    </p:spTree>
    <p:extLst>
      <p:ext uri="{BB962C8B-B14F-4D97-AF65-F5344CB8AC3E}">
        <p14:creationId xmlns:p14="http://schemas.microsoft.com/office/powerpoint/2010/main" val="1815065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6D757D-C3F1-F2CA-87D1-032586198E5D}"/>
              </a:ext>
            </a:extLst>
          </p:cNvPr>
          <p:cNvSpPr>
            <a:spLocks noGrp="1"/>
          </p:cNvSpPr>
          <p:nvPr>
            <p:ph type="title"/>
          </p:nvPr>
        </p:nvSpPr>
        <p:spPr/>
        <p:txBody>
          <a:bodyPr>
            <a:normAutofit fontScale="90000"/>
          </a:bodyPr>
          <a:lstStyle/>
          <a:p>
            <a:r>
              <a:rPr lang="fr-FR" dirty="0" err="1">
                <a:latin typeface="Century Gothic (En-têtes)"/>
              </a:rPr>
              <a:t>Venusian</a:t>
            </a:r>
            <a:r>
              <a:rPr lang="fr-FR" dirty="0">
                <a:latin typeface="Century Gothic (En-têtes)"/>
              </a:rPr>
              <a:t> system - Caste</a:t>
            </a:r>
          </a:p>
        </p:txBody>
      </p:sp>
      <p:sp>
        <p:nvSpPr>
          <p:cNvPr id="4" name="Espace réservé de la date 3">
            <a:extLst>
              <a:ext uri="{FF2B5EF4-FFF2-40B4-BE49-F238E27FC236}">
                <a16:creationId xmlns:a16="http://schemas.microsoft.com/office/drawing/2014/main" id="{632EB347-5747-B56C-4C56-33764D86BBAE}"/>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2A042F0C-96F3-FBF8-1716-E5C8BF263DB0}"/>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04EF0620-9CBF-7373-1270-5E592B2CD054}"/>
              </a:ext>
            </a:extLst>
          </p:cNvPr>
          <p:cNvSpPr>
            <a:spLocks noGrp="1"/>
          </p:cNvSpPr>
          <p:nvPr>
            <p:ph type="sldNum" sz="quarter" idx="12"/>
          </p:nvPr>
        </p:nvSpPr>
        <p:spPr/>
        <p:txBody>
          <a:bodyPr/>
          <a:lstStyle/>
          <a:p>
            <a:fld id="{545D0273-9834-40CA-82D3-656C86E31E39}" type="slidenum">
              <a:rPr lang="en-GB" smtClean="0"/>
              <a:pPr/>
              <a:t>5</a:t>
            </a:fld>
            <a:endParaRPr lang="en-GB"/>
          </a:p>
        </p:txBody>
      </p:sp>
      <p:pic>
        <p:nvPicPr>
          <p:cNvPr id="7" name="Image 6">
            <a:extLst>
              <a:ext uri="{FF2B5EF4-FFF2-40B4-BE49-F238E27FC236}">
                <a16:creationId xmlns:a16="http://schemas.microsoft.com/office/drawing/2014/main" id="{BF523680-3D64-B664-4810-CB92D82C0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205" y="2795218"/>
            <a:ext cx="2086245" cy="1440000"/>
          </a:xfrm>
          <a:prstGeom prst="rect">
            <a:avLst/>
          </a:prstGeom>
          <a:ln>
            <a:solidFill>
              <a:schemeClr val="tx1"/>
            </a:solidFill>
          </a:ln>
        </p:spPr>
      </p:pic>
      <p:sp>
        <p:nvSpPr>
          <p:cNvPr id="8" name="ZoneTexte 7">
            <a:extLst>
              <a:ext uri="{FF2B5EF4-FFF2-40B4-BE49-F238E27FC236}">
                <a16:creationId xmlns:a16="http://schemas.microsoft.com/office/drawing/2014/main" id="{DE20D2A2-1468-9D68-6AD3-BB4FCA358B3A}"/>
              </a:ext>
            </a:extLst>
          </p:cNvPr>
          <p:cNvSpPr txBox="1"/>
          <p:nvPr/>
        </p:nvSpPr>
        <p:spPr>
          <a:xfrm>
            <a:off x="9538974" y="4253917"/>
            <a:ext cx="2340705" cy="276999"/>
          </a:xfrm>
          <a:prstGeom prst="rect">
            <a:avLst/>
          </a:prstGeom>
          <a:noFill/>
        </p:spPr>
        <p:txBody>
          <a:bodyPr wrap="none" rtlCol="0">
            <a:spAutoFit/>
          </a:bodyPr>
          <a:lstStyle/>
          <a:p>
            <a:pPr algn="ctr"/>
            <a:r>
              <a:rPr lang="fr-FR" sz="1200" dirty="0" err="1"/>
              <a:t>Inspired</a:t>
            </a:r>
            <a:r>
              <a:rPr lang="fr-FR" sz="1200" dirty="0"/>
              <a:t> by </a:t>
            </a:r>
            <a:r>
              <a:rPr lang="fr-FR" sz="1200" dirty="0" err="1"/>
              <a:t>Indian</a:t>
            </a:r>
            <a:r>
              <a:rPr lang="fr-FR" sz="1200" dirty="0"/>
              <a:t> caste system</a:t>
            </a:r>
          </a:p>
        </p:txBody>
      </p:sp>
      <p:pic>
        <p:nvPicPr>
          <p:cNvPr id="14" name="Image 13">
            <a:extLst>
              <a:ext uri="{FF2B5EF4-FFF2-40B4-BE49-F238E27FC236}">
                <a16:creationId xmlns:a16="http://schemas.microsoft.com/office/drawing/2014/main" id="{4D5CE30E-D084-35C5-8075-D1412DE200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4008" y="1431611"/>
            <a:ext cx="1440000" cy="960468"/>
          </a:xfrm>
          <a:prstGeom prst="rect">
            <a:avLst/>
          </a:prstGeom>
          <a:ln>
            <a:solidFill>
              <a:schemeClr val="tx1"/>
            </a:solidFill>
          </a:ln>
        </p:spPr>
      </p:pic>
      <p:sp>
        <p:nvSpPr>
          <p:cNvPr id="15" name="ZoneTexte 14">
            <a:extLst>
              <a:ext uri="{FF2B5EF4-FFF2-40B4-BE49-F238E27FC236}">
                <a16:creationId xmlns:a16="http://schemas.microsoft.com/office/drawing/2014/main" id="{2EAA3CE4-4745-C6B5-8877-4509307AFE66}"/>
              </a:ext>
            </a:extLst>
          </p:cNvPr>
          <p:cNvSpPr txBox="1"/>
          <p:nvPr/>
        </p:nvSpPr>
        <p:spPr>
          <a:xfrm>
            <a:off x="359291" y="1123834"/>
            <a:ext cx="736099" cy="307777"/>
          </a:xfrm>
          <a:prstGeom prst="rect">
            <a:avLst/>
          </a:prstGeom>
          <a:noFill/>
        </p:spPr>
        <p:txBody>
          <a:bodyPr wrap="none" rtlCol="0">
            <a:spAutoFit/>
          </a:bodyPr>
          <a:lstStyle/>
          <a:p>
            <a:r>
              <a:rPr lang="fr-FR" sz="1400" dirty="0"/>
              <a:t>Leader</a:t>
            </a:r>
          </a:p>
        </p:txBody>
      </p:sp>
      <p:sp>
        <p:nvSpPr>
          <p:cNvPr id="16" name="ZoneTexte 15">
            <a:extLst>
              <a:ext uri="{FF2B5EF4-FFF2-40B4-BE49-F238E27FC236}">
                <a16:creationId xmlns:a16="http://schemas.microsoft.com/office/drawing/2014/main" id="{4F642068-384C-E82F-925E-ADA4166C66FD}"/>
              </a:ext>
            </a:extLst>
          </p:cNvPr>
          <p:cNvSpPr txBox="1"/>
          <p:nvPr/>
        </p:nvSpPr>
        <p:spPr>
          <a:xfrm>
            <a:off x="369211" y="2488150"/>
            <a:ext cx="894797" cy="307777"/>
          </a:xfrm>
          <a:prstGeom prst="rect">
            <a:avLst/>
          </a:prstGeom>
          <a:noFill/>
        </p:spPr>
        <p:txBody>
          <a:bodyPr wrap="none" rtlCol="0">
            <a:spAutoFit/>
          </a:bodyPr>
          <a:lstStyle/>
          <a:p>
            <a:r>
              <a:rPr lang="fr-FR" sz="1400" dirty="0"/>
              <a:t>Manager</a:t>
            </a:r>
          </a:p>
        </p:txBody>
      </p:sp>
      <p:sp>
        <p:nvSpPr>
          <p:cNvPr id="17" name="ZoneTexte 16">
            <a:extLst>
              <a:ext uri="{FF2B5EF4-FFF2-40B4-BE49-F238E27FC236}">
                <a16:creationId xmlns:a16="http://schemas.microsoft.com/office/drawing/2014/main" id="{805DC453-CD9E-CB2C-1136-C7BB4B04B7E8}"/>
              </a:ext>
            </a:extLst>
          </p:cNvPr>
          <p:cNvSpPr txBox="1"/>
          <p:nvPr/>
        </p:nvSpPr>
        <p:spPr>
          <a:xfrm>
            <a:off x="359291" y="4872168"/>
            <a:ext cx="777136" cy="307777"/>
          </a:xfrm>
          <a:prstGeom prst="rect">
            <a:avLst/>
          </a:prstGeom>
          <a:noFill/>
        </p:spPr>
        <p:txBody>
          <a:bodyPr wrap="none" rtlCol="0">
            <a:spAutoFit/>
          </a:bodyPr>
          <a:lstStyle/>
          <a:p>
            <a:r>
              <a:rPr lang="fr-FR" sz="1400" dirty="0" err="1"/>
              <a:t>Worker</a:t>
            </a:r>
            <a:endParaRPr lang="fr-FR" sz="1400" dirty="0"/>
          </a:p>
        </p:txBody>
      </p:sp>
      <p:cxnSp>
        <p:nvCxnSpPr>
          <p:cNvPr id="22" name="Connecteur droit avec flèche 21">
            <a:extLst>
              <a:ext uri="{FF2B5EF4-FFF2-40B4-BE49-F238E27FC236}">
                <a16:creationId xmlns:a16="http://schemas.microsoft.com/office/drawing/2014/main" id="{61C4CE73-28BB-5063-F6EF-5AD55E941E70}"/>
              </a:ext>
            </a:extLst>
          </p:cNvPr>
          <p:cNvCxnSpPr/>
          <p:nvPr/>
        </p:nvCxnSpPr>
        <p:spPr>
          <a:xfrm>
            <a:off x="200546" y="970091"/>
            <a:ext cx="0" cy="540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9CC0AA6D-B2DD-D839-168C-F8CFC27A7F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9291" y="5184498"/>
            <a:ext cx="1440000" cy="965359"/>
          </a:xfrm>
          <a:prstGeom prst="rect">
            <a:avLst/>
          </a:prstGeom>
          <a:ln>
            <a:solidFill>
              <a:schemeClr val="tx1"/>
            </a:solidFill>
          </a:ln>
        </p:spPr>
      </p:pic>
      <p:pic>
        <p:nvPicPr>
          <p:cNvPr id="25" name="Image 24">
            <a:extLst>
              <a:ext uri="{FF2B5EF4-FFF2-40B4-BE49-F238E27FC236}">
                <a16:creationId xmlns:a16="http://schemas.microsoft.com/office/drawing/2014/main" id="{ABC00AC3-07DE-42E9-D8E3-1BCECDAB7E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755" y="2795927"/>
            <a:ext cx="1440000" cy="810000"/>
          </a:xfrm>
          <a:prstGeom prst="rect">
            <a:avLst/>
          </a:prstGeom>
          <a:ln>
            <a:solidFill>
              <a:schemeClr val="tx1"/>
            </a:solidFill>
          </a:ln>
        </p:spPr>
      </p:pic>
      <p:sp>
        <p:nvSpPr>
          <p:cNvPr id="33" name="ZoneTexte 32">
            <a:extLst>
              <a:ext uri="{FF2B5EF4-FFF2-40B4-BE49-F238E27FC236}">
                <a16:creationId xmlns:a16="http://schemas.microsoft.com/office/drawing/2014/main" id="{26A61C99-C87A-945B-89B3-FC0EB0CA2E32}"/>
              </a:ext>
            </a:extLst>
          </p:cNvPr>
          <p:cNvSpPr txBox="1"/>
          <p:nvPr/>
        </p:nvSpPr>
        <p:spPr>
          <a:xfrm>
            <a:off x="389502" y="3724276"/>
            <a:ext cx="849913" cy="307777"/>
          </a:xfrm>
          <a:prstGeom prst="rect">
            <a:avLst/>
          </a:prstGeom>
          <a:noFill/>
        </p:spPr>
        <p:txBody>
          <a:bodyPr wrap="none" rtlCol="0">
            <a:spAutoFit/>
          </a:bodyPr>
          <a:lstStyle/>
          <a:p>
            <a:r>
              <a:rPr lang="fr-FR" sz="1400" dirty="0" err="1"/>
              <a:t>Scientist</a:t>
            </a:r>
            <a:endParaRPr lang="fr-FR" sz="1400" dirty="0"/>
          </a:p>
        </p:txBody>
      </p:sp>
      <p:graphicFrame>
        <p:nvGraphicFramePr>
          <p:cNvPr id="3" name="Diagramme 2">
            <a:extLst>
              <a:ext uri="{FF2B5EF4-FFF2-40B4-BE49-F238E27FC236}">
                <a16:creationId xmlns:a16="http://schemas.microsoft.com/office/drawing/2014/main" id="{93A7253E-C03A-D1F1-8672-4C09C3E955A9}"/>
              </a:ext>
            </a:extLst>
          </p:cNvPr>
          <p:cNvGraphicFramePr/>
          <p:nvPr>
            <p:extLst>
              <p:ext uri="{D42A27DB-BD31-4B8C-83A1-F6EECF244321}">
                <p14:modId xmlns:p14="http://schemas.microsoft.com/office/powerpoint/2010/main" val="4194828346"/>
              </p:ext>
            </p:extLst>
          </p:nvPr>
        </p:nvGraphicFramePr>
        <p:xfrm>
          <a:off x="2423283" y="1123834"/>
          <a:ext cx="7345434" cy="50784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Image 8">
            <a:extLst>
              <a:ext uri="{FF2B5EF4-FFF2-40B4-BE49-F238E27FC236}">
                <a16:creationId xmlns:a16="http://schemas.microsoft.com/office/drawing/2014/main" id="{84353F1C-6200-9F04-22B5-B66CA85429B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9291" y="4028047"/>
            <a:ext cx="1440000" cy="810000"/>
          </a:xfrm>
          <a:prstGeom prst="rect">
            <a:avLst/>
          </a:prstGeom>
          <a:ln>
            <a:solidFill>
              <a:schemeClr val="tx1"/>
            </a:solidFill>
          </a:ln>
        </p:spPr>
      </p:pic>
    </p:spTree>
    <p:extLst>
      <p:ext uri="{BB962C8B-B14F-4D97-AF65-F5344CB8AC3E}">
        <p14:creationId xmlns:p14="http://schemas.microsoft.com/office/powerpoint/2010/main" val="333010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A316F-A97A-2F76-2895-5F5429201EB6}"/>
              </a:ext>
            </a:extLst>
          </p:cNvPr>
          <p:cNvSpPr>
            <a:spLocks noGrp="1"/>
          </p:cNvSpPr>
          <p:nvPr>
            <p:ph type="title"/>
          </p:nvPr>
        </p:nvSpPr>
        <p:spPr/>
        <p:txBody>
          <a:bodyPr>
            <a:normAutofit fontScale="90000"/>
          </a:bodyPr>
          <a:lstStyle/>
          <a:p>
            <a:r>
              <a:rPr lang="fr-FR" dirty="0"/>
              <a:t>Caste - </a:t>
            </a:r>
            <a:r>
              <a:rPr lang="fr-FR" dirty="0" err="1"/>
              <a:t>Floors</a:t>
            </a:r>
            <a:endParaRPr lang="fr-FR" dirty="0"/>
          </a:p>
        </p:txBody>
      </p:sp>
      <p:sp>
        <p:nvSpPr>
          <p:cNvPr id="3" name="Espace réservé du contenu 2">
            <a:extLst>
              <a:ext uri="{FF2B5EF4-FFF2-40B4-BE49-F238E27FC236}">
                <a16:creationId xmlns:a16="http://schemas.microsoft.com/office/drawing/2014/main" id="{B7CCA0B6-5D19-140A-B8C6-282C060D31BE}"/>
              </a:ext>
            </a:extLst>
          </p:cNvPr>
          <p:cNvSpPr>
            <a:spLocks noGrp="1"/>
          </p:cNvSpPr>
          <p:nvPr>
            <p:ph idx="1"/>
          </p:nvPr>
        </p:nvSpPr>
        <p:spPr>
          <a:xfrm>
            <a:off x="138023" y="1150023"/>
            <a:ext cx="5957977" cy="471061"/>
          </a:xfrm>
        </p:spPr>
        <p:txBody>
          <a:bodyPr anchor="ctr">
            <a:normAutofit/>
          </a:bodyPr>
          <a:lstStyle/>
          <a:p>
            <a:r>
              <a:rPr lang="fr-FR" sz="2400" dirty="0" err="1"/>
              <a:t>Each</a:t>
            </a:r>
            <a:r>
              <a:rPr lang="fr-FR" sz="2400" dirty="0"/>
              <a:t> caste has </a:t>
            </a:r>
            <a:r>
              <a:rPr lang="fr-FR" sz="2400" dirty="0" err="1"/>
              <a:t>it’s</a:t>
            </a:r>
            <a:r>
              <a:rPr lang="fr-FR" sz="2400" dirty="0"/>
              <a:t> </a:t>
            </a:r>
            <a:r>
              <a:rPr lang="fr-FR" sz="2400" dirty="0" err="1"/>
              <a:t>own</a:t>
            </a:r>
            <a:r>
              <a:rPr lang="fr-FR" sz="2400" dirty="0"/>
              <a:t> floor</a:t>
            </a:r>
          </a:p>
        </p:txBody>
      </p:sp>
      <p:sp>
        <p:nvSpPr>
          <p:cNvPr id="4" name="Espace réservé du numéro de diapositive 3">
            <a:extLst>
              <a:ext uri="{FF2B5EF4-FFF2-40B4-BE49-F238E27FC236}">
                <a16:creationId xmlns:a16="http://schemas.microsoft.com/office/drawing/2014/main" id="{5EECCC8B-CB4A-B5D4-380D-8A2B31ED53A7}"/>
              </a:ext>
            </a:extLst>
          </p:cNvPr>
          <p:cNvSpPr>
            <a:spLocks noGrp="1"/>
          </p:cNvSpPr>
          <p:nvPr>
            <p:ph type="sldNum" sz="quarter" idx="12"/>
          </p:nvPr>
        </p:nvSpPr>
        <p:spPr/>
        <p:txBody>
          <a:bodyPr/>
          <a:lstStyle/>
          <a:p>
            <a:fld id="{545D0273-9834-40CA-82D3-656C86E31E39}" type="slidenum">
              <a:rPr lang="en-GB" smtClean="0"/>
              <a:pPr/>
              <a:t>6</a:t>
            </a:fld>
            <a:endParaRPr lang="en-GB"/>
          </a:p>
        </p:txBody>
      </p:sp>
      <p:sp>
        <p:nvSpPr>
          <p:cNvPr id="5" name="Espace réservé du pied de page 4">
            <a:extLst>
              <a:ext uri="{FF2B5EF4-FFF2-40B4-BE49-F238E27FC236}">
                <a16:creationId xmlns:a16="http://schemas.microsoft.com/office/drawing/2014/main" id="{F50723DA-5B0E-5801-93EA-1A2F87C62C33}"/>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e la date 5">
            <a:extLst>
              <a:ext uri="{FF2B5EF4-FFF2-40B4-BE49-F238E27FC236}">
                <a16:creationId xmlns:a16="http://schemas.microsoft.com/office/drawing/2014/main" id="{F037158F-9217-6D65-8553-B2519360000B}"/>
              </a:ext>
            </a:extLst>
          </p:cNvPr>
          <p:cNvSpPr>
            <a:spLocks noGrp="1"/>
          </p:cNvSpPr>
          <p:nvPr>
            <p:ph type="dt" sz="half" idx="10"/>
          </p:nvPr>
        </p:nvSpPr>
        <p:spPr/>
        <p:txBody>
          <a:bodyPr/>
          <a:lstStyle/>
          <a:p>
            <a:r>
              <a:rPr lang="en-GB"/>
              <a:t>9/11/2023</a:t>
            </a:r>
          </a:p>
        </p:txBody>
      </p:sp>
      <p:pic>
        <p:nvPicPr>
          <p:cNvPr id="7" name="Image 6">
            <a:extLst>
              <a:ext uri="{FF2B5EF4-FFF2-40B4-BE49-F238E27FC236}">
                <a16:creationId xmlns:a16="http://schemas.microsoft.com/office/drawing/2014/main" id="{EADA6765-D95D-5D2F-8185-8E59C40670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1049" y="1906131"/>
            <a:ext cx="2944000" cy="1656000"/>
          </a:xfrm>
          <a:prstGeom prst="rect">
            <a:avLst/>
          </a:prstGeom>
          <a:ln>
            <a:solidFill>
              <a:schemeClr val="tx1"/>
            </a:solidFill>
          </a:ln>
        </p:spPr>
      </p:pic>
      <p:pic>
        <p:nvPicPr>
          <p:cNvPr id="9" name="Picture 11">
            <a:extLst>
              <a:ext uri="{FF2B5EF4-FFF2-40B4-BE49-F238E27FC236}">
                <a16:creationId xmlns:a16="http://schemas.microsoft.com/office/drawing/2014/main" id="{69E8DF20-23F0-95ED-D03A-59BA72BC7F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3159" y="1224908"/>
            <a:ext cx="1919999" cy="1080000"/>
          </a:xfrm>
          <a:prstGeom prst="rect">
            <a:avLst/>
          </a:prstGeom>
          <a:ln>
            <a:solidFill>
              <a:schemeClr val="tx1"/>
            </a:solidFill>
          </a:ln>
        </p:spPr>
      </p:pic>
      <p:pic>
        <p:nvPicPr>
          <p:cNvPr id="10" name="Image 9">
            <a:extLst>
              <a:ext uri="{FF2B5EF4-FFF2-40B4-BE49-F238E27FC236}">
                <a16:creationId xmlns:a16="http://schemas.microsoft.com/office/drawing/2014/main" id="{1FDF872D-13FD-5534-28FD-8A7CEA02619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96000" y="2490347"/>
            <a:ext cx="1917158" cy="1080000"/>
          </a:xfrm>
          <a:prstGeom prst="rect">
            <a:avLst/>
          </a:prstGeom>
          <a:ln>
            <a:solidFill>
              <a:schemeClr val="tx1"/>
            </a:solidFill>
          </a:ln>
        </p:spPr>
      </p:pic>
      <p:pic>
        <p:nvPicPr>
          <p:cNvPr id="11" name="Image 10">
            <a:extLst>
              <a:ext uri="{FF2B5EF4-FFF2-40B4-BE49-F238E27FC236}">
                <a16:creationId xmlns:a16="http://schemas.microsoft.com/office/drawing/2014/main" id="{950A6E3D-18CA-3C08-AEEB-936ED6C4E2F5}"/>
              </a:ext>
            </a:extLst>
          </p:cNvPr>
          <p:cNvPicPr>
            <a:picLocks noChangeAspect="1"/>
          </p:cNvPicPr>
          <p:nvPr/>
        </p:nvPicPr>
        <p:blipFill>
          <a:blip r:embed="rId5"/>
          <a:stretch>
            <a:fillRect/>
          </a:stretch>
        </p:blipFill>
        <p:spPr>
          <a:xfrm>
            <a:off x="6093159" y="3755787"/>
            <a:ext cx="1920760" cy="1080000"/>
          </a:xfrm>
          <a:prstGeom prst="rect">
            <a:avLst/>
          </a:prstGeom>
          <a:ln>
            <a:solidFill>
              <a:schemeClr val="tx1"/>
            </a:solidFill>
          </a:ln>
        </p:spPr>
      </p:pic>
      <p:pic>
        <p:nvPicPr>
          <p:cNvPr id="12" name="Image 11">
            <a:extLst>
              <a:ext uri="{FF2B5EF4-FFF2-40B4-BE49-F238E27FC236}">
                <a16:creationId xmlns:a16="http://schemas.microsoft.com/office/drawing/2014/main" id="{EE205A73-F6E9-D33F-0B6F-0F73F6B53320}"/>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093159" y="5021226"/>
            <a:ext cx="1917160" cy="1080000"/>
          </a:xfrm>
          <a:prstGeom prst="rect">
            <a:avLst/>
          </a:prstGeom>
          <a:ln>
            <a:solidFill>
              <a:schemeClr val="tx1"/>
            </a:solidFill>
          </a:ln>
        </p:spPr>
      </p:pic>
      <p:sp>
        <p:nvSpPr>
          <p:cNvPr id="13" name="ZoneTexte 12">
            <a:extLst>
              <a:ext uri="{FF2B5EF4-FFF2-40B4-BE49-F238E27FC236}">
                <a16:creationId xmlns:a16="http://schemas.microsoft.com/office/drawing/2014/main" id="{203B8E71-87A3-29A1-9AE5-0772B0623A6B}"/>
              </a:ext>
            </a:extLst>
          </p:cNvPr>
          <p:cNvSpPr txBox="1"/>
          <p:nvPr/>
        </p:nvSpPr>
        <p:spPr>
          <a:xfrm>
            <a:off x="138023" y="3806900"/>
            <a:ext cx="5650287" cy="1754326"/>
          </a:xfrm>
          <a:prstGeom prst="rect">
            <a:avLst/>
          </a:prstGeom>
          <a:noFill/>
        </p:spPr>
        <p:txBody>
          <a:bodyPr wrap="square" rtlCol="0" anchor="t">
            <a:spAutoFit/>
          </a:bodyPr>
          <a:lstStyle/>
          <a:p>
            <a:r>
              <a:rPr lang="fr-FR" dirty="0"/>
              <a:t>The station is split in 4 differents floor.</a:t>
            </a:r>
          </a:p>
          <a:p>
            <a:r>
              <a:rPr lang="fr-FR" dirty="0"/>
              <a:t>The </a:t>
            </a:r>
            <a:r>
              <a:rPr lang="fr-FR" dirty="0" err="1"/>
              <a:t>lower</a:t>
            </a:r>
            <a:r>
              <a:rPr lang="fr-FR" dirty="0"/>
              <a:t> levels are the worst they are with more </a:t>
            </a:r>
            <a:r>
              <a:rPr lang="fr-FR" dirty="0" err="1"/>
              <a:t>gravity</a:t>
            </a:r>
            <a:r>
              <a:rPr lang="fr-FR" dirty="0"/>
              <a:t> and </a:t>
            </a:r>
            <a:r>
              <a:rPr lang="fr-FR" dirty="0" err="1"/>
              <a:t>higher</a:t>
            </a:r>
            <a:r>
              <a:rPr lang="fr-FR" dirty="0"/>
              <a:t> </a:t>
            </a:r>
            <a:r>
              <a:rPr lang="fr-FR" dirty="0" err="1"/>
              <a:t>temperatures</a:t>
            </a:r>
            <a:r>
              <a:rPr lang="fr-FR" dirty="0"/>
              <a:t>.</a:t>
            </a:r>
          </a:p>
          <a:p>
            <a:r>
              <a:rPr lang="fr-FR" dirty="0"/>
              <a:t>There are differents access between </a:t>
            </a:r>
            <a:r>
              <a:rPr lang="fr-FR" dirty="0" err="1"/>
              <a:t>floors</a:t>
            </a:r>
            <a:r>
              <a:rPr lang="fr-FR" dirty="0"/>
              <a:t> that can be used by people </a:t>
            </a:r>
            <a:r>
              <a:rPr lang="fr-FR" dirty="0" err="1"/>
              <a:t>depending</a:t>
            </a:r>
            <a:r>
              <a:rPr lang="fr-FR" dirty="0"/>
              <a:t> on their castes and their </a:t>
            </a:r>
            <a:r>
              <a:rPr lang="fr-FR" dirty="0" err="1"/>
              <a:t>roles</a:t>
            </a:r>
            <a:r>
              <a:rPr lang="fr-FR" dirty="0"/>
              <a:t>.</a:t>
            </a:r>
          </a:p>
        </p:txBody>
      </p:sp>
      <p:sp>
        <p:nvSpPr>
          <p:cNvPr id="14" name="ZoneTexte 13">
            <a:extLst>
              <a:ext uri="{FF2B5EF4-FFF2-40B4-BE49-F238E27FC236}">
                <a16:creationId xmlns:a16="http://schemas.microsoft.com/office/drawing/2014/main" id="{F63ED67C-6B22-962E-DB9D-75B96114D5AB}"/>
              </a:ext>
            </a:extLst>
          </p:cNvPr>
          <p:cNvSpPr txBox="1"/>
          <p:nvPr/>
        </p:nvSpPr>
        <p:spPr>
          <a:xfrm>
            <a:off x="8010318" y="1210315"/>
            <a:ext cx="4040817" cy="769441"/>
          </a:xfrm>
          <a:prstGeom prst="rect">
            <a:avLst/>
          </a:prstGeom>
          <a:noFill/>
        </p:spPr>
        <p:txBody>
          <a:bodyPr wrap="square" rtlCol="0">
            <a:spAutoFit/>
          </a:bodyPr>
          <a:lstStyle/>
          <a:p>
            <a:pPr marL="285750" indent="-285750">
              <a:buFont typeface="Arial" panose="020B0604020202020204" pitchFamily="34" charset="0"/>
              <a:buChar char="•"/>
            </a:pPr>
            <a:r>
              <a:rPr lang="fr-FR" sz="1600" dirty="0"/>
              <a:t>The city</a:t>
            </a:r>
          </a:p>
          <a:p>
            <a:r>
              <a:rPr lang="fr-FR" sz="1400" dirty="0"/>
              <a:t>Leaders </a:t>
            </a:r>
            <a:r>
              <a:rPr lang="fr-FR" sz="1400" dirty="0" err="1"/>
              <a:t>lives</a:t>
            </a:r>
            <a:r>
              <a:rPr lang="fr-FR" sz="1400" dirty="0"/>
              <a:t> in the main city that </a:t>
            </a:r>
            <a:r>
              <a:rPr lang="fr-FR" sz="1400" dirty="0" err="1"/>
              <a:t>seems</a:t>
            </a:r>
            <a:r>
              <a:rPr lang="fr-FR" sz="1400" dirty="0"/>
              <a:t> to be </a:t>
            </a:r>
            <a:r>
              <a:rPr lang="fr-FR" sz="1400" dirty="0" err="1"/>
              <a:t>utopian</a:t>
            </a:r>
            <a:endParaRPr lang="fr-FR" sz="1400" dirty="0"/>
          </a:p>
        </p:txBody>
      </p:sp>
      <p:sp>
        <p:nvSpPr>
          <p:cNvPr id="15" name="ZoneTexte 14">
            <a:extLst>
              <a:ext uri="{FF2B5EF4-FFF2-40B4-BE49-F238E27FC236}">
                <a16:creationId xmlns:a16="http://schemas.microsoft.com/office/drawing/2014/main" id="{38AA8C86-91E6-E0EA-4D71-9ECA3DE2D5D3}"/>
              </a:ext>
            </a:extLst>
          </p:cNvPr>
          <p:cNvSpPr txBox="1"/>
          <p:nvPr/>
        </p:nvSpPr>
        <p:spPr>
          <a:xfrm>
            <a:off x="8010318" y="2490347"/>
            <a:ext cx="4040817" cy="769441"/>
          </a:xfrm>
          <a:prstGeom prst="rect">
            <a:avLst/>
          </a:prstGeom>
          <a:noFill/>
        </p:spPr>
        <p:txBody>
          <a:bodyPr wrap="square" rtlCol="0">
            <a:spAutoFit/>
          </a:bodyPr>
          <a:lstStyle/>
          <a:p>
            <a:pPr marL="285750" indent="-285750">
              <a:buFont typeface="Arial" panose="020B0604020202020204" pitchFamily="34" charset="0"/>
              <a:buChar char="•"/>
            </a:pPr>
            <a:r>
              <a:rPr lang="fr-FR" sz="1600" dirty="0"/>
              <a:t>Offices</a:t>
            </a:r>
          </a:p>
          <a:p>
            <a:r>
              <a:rPr lang="fr-FR" sz="1400" dirty="0"/>
              <a:t>Managers </a:t>
            </a:r>
            <a:r>
              <a:rPr lang="fr-FR" sz="1400" dirty="0" err="1"/>
              <a:t>lives</a:t>
            </a:r>
            <a:r>
              <a:rPr lang="fr-FR" sz="1400" dirty="0"/>
              <a:t> </a:t>
            </a:r>
            <a:r>
              <a:rPr lang="fr-FR" sz="1400" dirty="0" err="1"/>
              <a:t>just</a:t>
            </a:r>
            <a:r>
              <a:rPr lang="fr-FR" sz="1400" dirty="0"/>
              <a:t> </a:t>
            </a:r>
            <a:r>
              <a:rPr lang="fr-FR" sz="1400" dirty="0" err="1"/>
              <a:t>under</a:t>
            </a:r>
            <a:r>
              <a:rPr lang="fr-FR" sz="1400" dirty="0"/>
              <a:t> the main city in </a:t>
            </a:r>
            <a:r>
              <a:rPr lang="fr-FR" sz="1400" dirty="0" err="1"/>
              <a:t>brutalist</a:t>
            </a:r>
            <a:r>
              <a:rPr lang="fr-FR" sz="1400" dirty="0"/>
              <a:t> architectures</a:t>
            </a:r>
          </a:p>
        </p:txBody>
      </p:sp>
      <p:sp>
        <p:nvSpPr>
          <p:cNvPr id="16" name="ZoneTexte 15">
            <a:extLst>
              <a:ext uri="{FF2B5EF4-FFF2-40B4-BE49-F238E27FC236}">
                <a16:creationId xmlns:a16="http://schemas.microsoft.com/office/drawing/2014/main" id="{3C559DFF-534A-40EF-E79B-0749F84A5984}"/>
              </a:ext>
            </a:extLst>
          </p:cNvPr>
          <p:cNvSpPr txBox="1"/>
          <p:nvPr/>
        </p:nvSpPr>
        <p:spPr>
          <a:xfrm>
            <a:off x="8010318" y="3755786"/>
            <a:ext cx="4040818" cy="984885"/>
          </a:xfrm>
          <a:prstGeom prst="rect">
            <a:avLst/>
          </a:prstGeom>
          <a:noFill/>
        </p:spPr>
        <p:txBody>
          <a:bodyPr wrap="square" rtlCol="0">
            <a:spAutoFit/>
          </a:bodyPr>
          <a:lstStyle/>
          <a:p>
            <a:pPr marL="285750" indent="-285750">
              <a:buFont typeface="Arial" panose="020B0604020202020204" pitchFamily="34" charset="0"/>
              <a:buChar char="•"/>
            </a:pPr>
            <a:r>
              <a:rPr lang="fr-FR" sz="1600" dirty="0" err="1"/>
              <a:t>Laboratories</a:t>
            </a:r>
            <a:endParaRPr lang="fr-FR" sz="1600" dirty="0"/>
          </a:p>
          <a:p>
            <a:r>
              <a:rPr lang="fr-FR" sz="1400" dirty="0"/>
              <a:t>Some </a:t>
            </a:r>
            <a:r>
              <a:rPr lang="fr-FR" sz="1400" dirty="0" err="1"/>
              <a:t>laboratories</a:t>
            </a:r>
            <a:r>
              <a:rPr lang="fr-FR" sz="1400" dirty="0"/>
              <a:t> are hidden </a:t>
            </a:r>
            <a:r>
              <a:rPr lang="fr-FR" sz="1400" dirty="0" err="1"/>
              <a:t>under</a:t>
            </a:r>
            <a:r>
              <a:rPr lang="fr-FR" sz="1400" dirty="0"/>
              <a:t> manager floor, this is the </a:t>
            </a:r>
            <a:r>
              <a:rPr lang="fr-FR" sz="1400" dirty="0" err="1"/>
              <a:t>biggest</a:t>
            </a:r>
            <a:r>
              <a:rPr lang="fr-FR" sz="1400" dirty="0"/>
              <a:t> floor to </a:t>
            </a:r>
            <a:r>
              <a:rPr lang="fr-FR" sz="1400" dirty="0" err="1"/>
              <a:t>prevent</a:t>
            </a:r>
            <a:r>
              <a:rPr lang="fr-FR" sz="1400" dirty="0"/>
              <a:t> </a:t>
            </a:r>
            <a:r>
              <a:rPr lang="fr-FR" sz="1400" dirty="0" err="1"/>
              <a:t>worker</a:t>
            </a:r>
            <a:r>
              <a:rPr lang="fr-FR" sz="1400" dirty="0"/>
              <a:t> to go </a:t>
            </a:r>
            <a:r>
              <a:rPr lang="fr-FR" sz="1400" dirty="0" err="1"/>
              <a:t>higher</a:t>
            </a:r>
            <a:endParaRPr lang="fr-FR" sz="1400" dirty="0"/>
          </a:p>
        </p:txBody>
      </p:sp>
      <p:sp>
        <p:nvSpPr>
          <p:cNvPr id="17" name="ZoneTexte 16">
            <a:extLst>
              <a:ext uri="{FF2B5EF4-FFF2-40B4-BE49-F238E27FC236}">
                <a16:creationId xmlns:a16="http://schemas.microsoft.com/office/drawing/2014/main" id="{ACD4CF9E-E435-E948-7A68-26DD68FCE80F}"/>
              </a:ext>
            </a:extLst>
          </p:cNvPr>
          <p:cNvSpPr txBox="1"/>
          <p:nvPr/>
        </p:nvSpPr>
        <p:spPr>
          <a:xfrm>
            <a:off x="8010318" y="5021225"/>
            <a:ext cx="4040818" cy="769441"/>
          </a:xfrm>
          <a:prstGeom prst="rect">
            <a:avLst/>
          </a:prstGeom>
          <a:noFill/>
        </p:spPr>
        <p:txBody>
          <a:bodyPr wrap="square" rtlCol="0">
            <a:spAutoFit/>
          </a:bodyPr>
          <a:lstStyle/>
          <a:p>
            <a:pPr marL="285750" indent="-285750">
              <a:buFont typeface="Arial" panose="020B0604020202020204" pitchFamily="34" charset="0"/>
              <a:buChar char="•"/>
            </a:pPr>
            <a:r>
              <a:rPr lang="fr-FR" sz="1600" dirty="0"/>
              <a:t>Undergrounds</a:t>
            </a:r>
          </a:p>
          <a:p>
            <a:r>
              <a:rPr lang="fr-FR" sz="1400" dirty="0"/>
              <a:t>The </a:t>
            </a:r>
            <a:r>
              <a:rPr lang="fr-FR" sz="1400" dirty="0" err="1"/>
              <a:t>workers</a:t>
            </a:r>
            <a:r>
              <a:rPr lang="fr-FR" sz="1400" dirty="0"/>
              <a:t> live at the </a:t>
            </a:r>
            <a:r>
              <a:rPr lang="fr-FR" sz="1400" dirty="0" err="1"/>
              <a:t>lowest</a:t>
            </a:r>
            <a:r>
              <a:rPr lang="fr-FR" sz="1400" dirty="0"/>
              <a:t> level </a:t>
            </a:r>
            <a:r>
              <a:rPr lang="fr-FR" sz="1400" dirty="0" err="1"/>
              <a:t>where</a:t>
            </a:r>
            <a:r>
              <a:rPr lang="fr-FR" sz="1400" dirty="0"/>
              <a:t> the conditions are the most </a:t>
            </a:r>
            <a:r>
              <a:rPr lang="fr-FR" sz="1400" dirty="0" err="1"/>
              <a:t>extreme</a:t>
            </a:r>
            <a:endParaRPr lang="fr-FR" sz="1400" dirty="0"/>
          </a:p>
        </p:txBody>
      </p:sp>
      <p:pic>
        <p:nvPicPr>
          <p:cNvPr id="18" name="Image 17">
            <a:extLst>
              <a:ext uri="{FF2B5EF4-FFF2-40B4-BE49-F238E27FC236}">
                <a16:creationId xmlns:a16="http://schemas.microsoft.com/office/drawing/2014/main" id="{0248BE8B-58BB-8D5A-AF7C-0898DC142D52}"/>
              </a:ext>
            </a:extLst>
          </p:cNvPr>
          <p:cNvPicPr>
            <a:picLocks noChangeAspect="1"/>
          </p:cNvPicPr>
          <p:nvPr/>
        </p:nvPicPr>
        <p:blipFill>
          <a:blip r:embed="rId7"/>
          <a:stretch>
            <a:fillRect/>
          </a:stretch>
        </p:blipFill>
        <p:spPr>
          <a:xfrm>
            <a:off x="3420583" y="1906131"/>
            <a:ext cx="2367727" cy="1656000"/>
          </a:xfrm>
          <a:prstGeom prst="rect">
            <a:avLst/>
          </a:prstGeom>
          <a:ln>
            <a:solidFill>
              <a:schemeClr val="tx1"/>
            </a:solidFill>
          </a:ln>
        </p:spPr>
      </p:pic>
    </p:spTree>
    <p:extLst>
      <p:ext uri="{BB962C8B-B14F-4D97-AF65-F5344CB8AC3E}">
        <p14:creationId xmlns:p14="http://schemas.microsoft.com/office/powerpoint/2010/main" val="233483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Leader</a:t>
            </a:r>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7</a:t>
            </a:fld>
            <a:endParaRPr lang="en-GB"/>
          </a:p>
        </p:txBody>
      </p:sp>
      <p:pic>
        <p:nvPicPr>
          <p:cNvPr id="7" name="Image 6">
            <a:extLst>
              <a:ext uri="{FF2B5EF4-FFF2-40B4-BE49-F238E27FC236}">
                <a16:creationId xmlns:a16="http://schemas.microsoft.com/office/drawing/2014/main" id="{AF5993FC-09EB-5664-FB22-0C6AC749865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155" y="1154604"/>
            <a:ext cx="3600000" cy="2401168"/>
          </a:xfrm>
          <a:prstGeom prst="rect">
            <a:avLst/>
          </a:prstGeom>
          <a:ln>
            <a:solidFill>
              <a:schemeClr val="tx1"/>
            </a:solidFill>
          </a:ln>
        </p:spPr>
      </p:pic>
      <p:sp>
        <p:nvSpPr>
          <p:cNvPr id="8" name="ZoneTexte 7">
            <a:extLst>
              <a:ext uri="{FF2B5EF4-FFF2-40B4-BE49-F238E27FC236}">
                <a16:creationId xmlns:a16="http://schemas.microsoft.com/office/drawing/2014/main" id="{9F67742B-5836-F7BC-CF81-A9C1A1134C8B}"/>
              </a:ext>
            </a:extLst>
          </p:cNvPr>
          <p:cNvSpPr txBox="1"/>
          <p:nvPr/>
        </p:nvSpPr>
        <p:spPr>
          <a:xfrm>
            <a:off x="4038600" y="1154604"/>
            <a:ext cx="8064260" cy="1754326"/>
          </a:xfrm>
          <a:prstGeom prst="rect">
            <a:avLst/>
          </a:prstGeom>
          <a:noFill/>
        </p:spPr>
        <p:txBody>
          <a:bodyPr wrap="square" rtlCol="0">
            <a:spAutoFit/>
          </a:bodyPr>
          <a:lstStyle/>
          <a:p>
            <a:r>
              <a:rPr lang="fr-FR" dirty="0" err="1"/>
              <a:t>Wealthy</a:t>
            </a:r>
            <a:r>
              <a:rPr lang="fr-FR" dirty="0"/>
              <a:t>, dont have to work. </a:t>
            </a:r>
            <a:r>
              <a:rPr lang="fr-FR" dirty="0" err="1"/>
              <a:t>Almost</a:t>
            </a:r>
            <a:r>
              <a:rPr lang="fr-FR" dirty="0"/>
              <a:t> </a:t>
            </a:r>
            <a:r>
              <a:rPr lang="fr-FR" dirty="0" err="1"/>
              <a:t>considered</a:t>
            </a:r>
            <a:r>
              <a:rPr lang="fr-FR" dirty="0"/>
              <a:t> as gods, </a:t>
            </a:r>
            <a:r>
              <a:rPr lang="fr-FR" dirty="0" err="1"/>
              <a:t>feared</a:t>
            </a:r>
            <a:r>
              <a:rPr lang="fr-FR" dirty="0"/>
              <a:t> by other caste. Never have to see </a:t>
            </a:r>
            <a:r>
              <a:rPr lang="fr-FR" dirty="0" err="1"/>
              <a:t>worker</a:t>
            </a:r>
            <a:r>
              <a:rPr lang="fr-FR" dirty="0"/>
              <a:t>, they have most of the </a:t>
            </a:r>
            <a:r>
              <a:rPr lang="fr-FR" dirty="0" err="1"/>
              <a:t>developed</a:t>
            </a:r>
            <a:r>
              <a:rPr lang="fr-FR" dirty="0"/>
              <a:t> technologies.</a:t>
            </a:r>
          </a:p>
          <a:p>
            <a:r>
              <a:rPr lang="fr-FR" dirty="0" err="1"/>
              <a:t>Dedicated</a:t>
            </a:r>
            <a:r>
              <a:rPr lang="fr-FR" dirty="0"/>
              <a:t> to art and </a:t>
            </a:r>
            <a:r>
              <a:rPr lang="fr-FR" dirty="0" err="1"/>
              <a:t>luxury</a:t>
            </a:r>
            <a:r>
              <a:rPr lang="fr-FR" dirty="0"/>
              <a:t>.</a:t>
            </a:r>
          </a:p>
          <a:p>
            <a:r>
              <a:rPr lang="fr-FR" dirty="0" err="1"/>
              <a:t>Usually</a:t>
            </a:r>
            <a:r>
              <a:rPr lang="fr-FR" dirty="0"/>
              <a:t> go tu </a:t>
            </a:r>
            <a:r>
              <a:rPr lang="fr-FR" dirty="0" err="1"/>
              <a:t>luxury</a:t>
            </a:r>
            <a:r>
              <a:rPr lang="fr-FR" dirty="0"/>
              <a:t> restaurants, casino, </a:t>
            </a:r>
            <a:r>
              <a:rPr lang="fr-FR" dirty="0" err="1"/>
              <a:t>theater</a:t>
            </a:r>
            <a:r>
              <a:rPr lang="fr-FR" dirty="0"/>
              <a:t> and other </a:t>
            </a:r>
            <a:r>
              <a:rPr lang="fr-FR" dirty="0" err="1"/>
              <a:t>entertainement</a:t>
            </a:r>
            <a:r>
              <a:rPr lang="fr-FR" dirty="0"/>
              <a:t> places </a:t>
            </a:r>
            <a:r>
              <a:rPr lang="fr-FR" dirty="0" err="1"/>
              <a:t>including</a:t>
            </a:r>
            <a:r>
              <a:rPr lang="fr-FR" dirty="0"/>
              <a:t> some with powers use.</a:t>
            </a:r>
          </a:p>
        </p:txBody>
      </p:sp>
      <p:pic>
        <p:nvPicPr>
          <p:cNvPr id="9" name="Picture 11">
            <a:extLst>
              <a:ext uri="{FF2B5EF4-FFF2-40B4-BE49-F238E27FC236}">
                <a16:creationId xmlns:a16="http://schemas.microsoft.com/office/drawing/2014/main" id="{33255200-7276-E6D8-C2E7-2FDA38250C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315" y="4956157"/>
            <a:ext cx="2175999" cy="1224000"/>
          </a:xfrm>
          <a:prstGeom prst="rect">
            <a:avLst/>
          </a:prstGeom>
          <a:ln>
            <a:solidFill>
              <a:schemeClr val="tx1"/>
            </a:solidFill>
          </a:ln>
        </p:spPr>
      </p:pic>
      <p:sp>
        <p:nvSpPr>
          <p:cNvPr id="10" name="ZoneTexte 9">
            <a:extLst>
              <a:ext uri="{FF2B5EF4-FFF2-40B4-BE49-F238E27FC236}">
                <a16:creationId xmlns:a16="http://schemas.microsoft.com/office/drawing/2014/main" id="{672BE605-67A1-89BE-A570-F0A5E03BA994}"/>
              </a:ext>
            </a:extLst>
          </p:cNvPr>
          <p:cNvSpPr txBox="1"/>
          <p:nvPr/>
        </p:nvSpPr>
        <p:spPr>
          <a:xfrm>
            <a:off x="131441" y="4550836"/>
            <a:ext cx="11929118" cy="338554"/>
          </a:xfrm>
          <a:prstGeom prst="rect">
            <a:avLst/>
          </a:prstGeom>
          <a:noFill/>
        </p:spPr>
        <p:txBody>
          <a:bodyPr wrap="square" rtlCol="0">
            <a:spAutoFit/>
          </a:bodyPr>
          <a:lstStyle/>
          <a:p>
            <a:pPr algn="ctr"/>
            <a:r>
              <a:rPr lang="fr-FR" sz="1600" dirty="0"/>
              <a:t>Live in </a:t>
            </a:r>
            <a:r>
              <a:rPr lang="fr-FR" sz="1600" dirty="0" err="1"/>
              <a:t>upper</a:t>
            </a:r>
            <a:r>
              <a:rPr lang="fr-FR" sz="1600" dirty="0"/>
              <a:t> </a:t>
            </a:r>
            <a:r>
              <a:rPr lang="fr-FR" sz="1600" dirty="0" err="1"/>
              <a:t>cities</a:t>
            </a:r>
            <a:r>
              <a:rPr lang="fr-FR" sz="1600" dirty="0"/>
              <a:t>, using </a:t>
            </a:r>
            <a:r>
              <a:rPr lang="fr-FR" sz="1600" dirty="0" err="1"/>
              <a:t>almost</a:t>
            </a:r>
            <a:r>
              <a:rPr lang="fr-FR" sz="1600" dirty="0"/>
              <a:t> all technologies and entertainment with the best infrastructure.</a:t>
            </a:r>
          </a:p>
        </p:txBody>
      </p:sp>
      <p:pic>
        <p:nvPicPr>
          <p:cNvPr id="11" name="Image 10">
            <a:extLst>
              <a:ext uri="{FF2B5EF4-FFF2-40B4-BE49-F238E27FC236}">
                <a16:creationId xmlns:a16="http://schemas.microsoft.com/office/drawing/2014/main" id="{8529E9EA-C420-D0F6-CCB7-138664C8F4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71238" y="5047804"/>
            <a:ext cx="1958400" cy="1224000"/>
          </a:xfrm>
          <a:prstGeom prst="rect">
            <a:avLst/>
          </a:prstGeom>
          <a:ln>
            <a:solidFill>
              <a:schemeClr val="tx1"/>
            </a:solidFill>
          </a:ln>
        </p:spPr>
      </p:pic>
      <p:pic>
        <p:nvPicPr>
          <p:cNvPr id="12" name="Image 11">
            <a:extLst>
              <a:ext uri="{FF2B5EF4-FFF2-40B4-BE49-F238E27FC236}">
                <a16:creationId xmlns:a16="http://schemas.microsoft.com/office/drawing/2014/main" id="{BF8DACA2-CCAE-5219-5DA9-699EE6594BA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5988" y="4956157"/>
            <a:ext cx="2040000" cy="1224000"/>
          </a:xfrm>
          <a:prstGeom prst="rect">
            <a:avLst/>
          </a:prstGeom>
          <a:ln>
            <a:solidFill>
              <a:schemeClr val="tx1"/>
            </a:solidFill>
          </a:ln>
        </p:spPr>
      </p:pic>
      <p:pic>
        <p:nvPicPr>
          <p:cNvPr id="13" name="Image 12">
            <a:extLst>
              <a:ext uri="{FF2B5EF4-FFF2-40B4-BE49-F238E27FC236}">
                <a16:creationId xmlns:a16="http://schemas.microsoft.com/office/drawing/2014/main" id="{A801C44F-497C-2749-D214-30E73041A8C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71213" y="3218877"/>
            <a:ext cx="1623544" cy="1224000"/>
          </a:xfrm>
          <a:prstGeom prst="rect">
            <a:avLst/>
          </a:prstGeom>
          <a:ln>
            <a:solidFill>
              <a:schemeClr val="tx1"/>
            </a:solidFill>
          </a:ln>
        </p:spPr>
      </p:pic>
      <p:pic>
        <p:nvPicPr>
          <p:cNvPr id="14" name="Image 13">
            <a:extLst>
              <a:ext uri="{FF2B5EF4-FFF2-40B4-BE49-F238E27FC236}">
                <a16:creationId xmlns:a16="http://schemas.microsoft.com/office/drawing/2014/main" id="{64F0D2CE-0AC7-F9AB-A61C-E82476D3EE4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8235" y="3103455"/>
            <a:ext cx="2176000" cy="1224000"/>
          </a:xfrm>
          <a:prstGeom prst="rect">
            <a:avLst/>
          </a:prstGeom>
          <a:ln>
            <a:solidFill>
              <a:schemeClr val="tx1"/>
            </a:solidFill>
          </a:ln>
        </p:spPr>
      </p:pic>
      <p:pic>
        <p:nvPicPr>
          <p:cNvPr id="15" name="Image 14">
            <a:extLst>
              <a:ext uri="{FF2B5EF4-FFF2-40B4-BE49-F238E27FC236}">
                <a16:creationId xmlns:a16="http://schemas.microsoft.com/office/drawing/2014/main" id="{72C0CB85-EBA2-E8BE-9EFA-4E48660513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54912" y="5188473"/>
            <a:ext cx="2684457" cy="1224000"/>
          </a:xfrm>
          <a:prstGeom prst="rect">
            <a:avLst/>
          </a:prstGeom>
          <a:ln>
            <a:solidFill>
              <a:schemeClr val="tx1"/>
            </a:solidFill>
          </a:ln>
        </p:spPr>
      </p:pic>
      <p:pic>
        <p:nvPicPr>
          <p:cNvPr id="16" name="Image 15">
            <a:extLst>
              <a:ext uri="{FF2B5EF4-FFF2-40B4-BE49-F238E27FC236}">
                <a16:creationId xmlns:a16="http://schemas.microsoft.com/office/drawing/2014/main" id="{5665FE63-1965-9A60-B2C0-A001A43B157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80459" y="5070418"/>
            <a:ext cx="1621444" cy="1224000"/>
          </a:xfrm>
          <a:prstGeom prst="rect">
            <a:avLst/>
          </a:prstGeom>
          <a:ln>
            <a:solidFill>
              <a:schemeClr val="tx1"/>
            </a:solidFill>
          </a:ln>
        </p:spPr>
      </p:pic>
      <p:pic>
        <p:nvPicPr>
          <p:cNvPr id="17" name="Image 16">
            <a:extLst>
              <a:ext uri="{FF2B5EF4-FFF2-40B4-BE49-F238E27FC236}">
                <a16:creationId xmlns:a16="http://schemas.microsoft.com/office/drawing/2014/main" id="{B1B5C653-FBC2-389C-72D3-730E91E61A5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15096" y="3089122"/>
            <a:ext cx="1590420" cy="1224000"/>
          </a:xfrm>
          <a:prstGeom prst="rect">
            <a:avLst/>
          </a:prstGeom>
          <a:ln>
            <a:solidFill>
              <a:schemeClr val="tx1"/>
            </a:solidFill>
          </a:ln>
        </p:spPr>
      </p:pic>
      <p:pic>
        <p:nvPicPr>
          <p:cNvPr id="18" name="Image 17">
            <a:extLst>
              <a:ext uri="{FF2B5EF4-FFF2-40B4-BE49-F238E27FC236}">
                <a16:creationId xmlns:a16="http://schemas.microsoft.com/office/drawing/2014/main" id="{D8F994B5-DC9A-FE26-D33F-BAD52B2B2FC8}"/>
              </a:ext>
            </a:extLst>
          </p:cNvPr>
          <p:cNvPicPr>
            <a:picLocks noChangeAspect="1"/>
          </p:cNvPicPr>
          <p:nvPr/>
        </p:nvPicPr>
        <p:blipFill>
          <a:blip r:embed="rId11"/>
          <a:stretch>
            <a:fillRect/>
          </a:stretch>
        </p:blipFill>
        <p:spPr>
          <a:xfrm>
            <a:off x="9825855" y="3249946"/>
            <a:ext cx="1814827" cy="1224000"/>
          </a:xfrm>
          <a:prstGeom prst="rect">
            <a:avLst/>
          </a:prstGeom>
          <a:ln>
            <a:solidFill>
              <a:schemeClr val="tx1"/>
            </a:solidFill>
          </a:ln>
        </p:spPr>
      </p:pic>
    </p:spTree>
    <p:extLst>
      <p:ext uri="{BB962C8B-B14F-4D97-AF65-F5344CB8AC3E}">
        <p14:creationId xmlns:p14="http://schemas.microsoft.com/office/powerpoint/2010/main" val="284298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Manager</a:t>
            </a:r>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8</a:t>
            </a:fld>
            <a:endParaRPr lang="en-GB"/>
          </a:p>
        </p:txBody>
      </p:sp>
      <p:sp>
        <p:nvSpPr>
          <p:cNvPr id="3" name="ZoneTexte 2">
            <a:extLst>
              <a:ext uri="{FF2B5EF4-FFF2-40B4-BE49-F238E27FC236}">
                <a16:creationId xmlns:a16="http://schemas.microsoft.com/office/drawing/2014/main" id="{5487B9C2-0A9D-8AE5-BC15-58F209E092BB}"/>
              </a:ext>
            </a:extLst>
          </p:cNvPr>
          <p:cNvSpPr txBox="1"/>
          <p:nvPr/>
        </p:nvSpPr>
        <p:spPr>
          <a:xfrm>
            <a:off x="3780099" y="1227631"/>
            <a:ext cx="8298319" cy="1754326"/>
          </a:xfrm>
          <a:prstGeom prst="rect">
            <a:avLst/>
          </a:prstGeom>
          <a:noFill/>
        </p:spPr>
        <p:txBody>
          <a:bodyPr wrap="square" rtlCol="0">
            <a:spAutoFit/>
          </a:bodyPr>
          <a:lstStyle/>
          <a:p>
            <a:r>
              <a:rPr lang="fr-FR" dirty="0"/>
              <a:t>Sell </a:t>
            </a:r>
            <a:r>
              <a:rPr lang="fr-FR" dirty="0" err="1"/>
              <a:t>worker’s</a:t>
            </a:r>
            <a:r>
              <a:rPr lang="fr-FR" dirty="0"/>
              <a:t> resources to leaders</a:t>
            </a:r>
          </a:p>
          <a:p>
            <a:r>
              <a:rPr lang="fr-FR" dirty="0"/>
              <a:t>Can also be </a:t>
            </a:r>
            <a:r>
              <a:rPr lang="fr-FR" dirty="0" err="1"/>
              <a:t>military</a:t>
            </a:r>
            <a:r>
              <a:rPr lang="fr-FR" dirty="0"/>
              <a:t> to keep </a:t>
            </a:r>
            <a:r>
              <a:rPr lang="fr-FR" dirty="0" err="1"/>
              <a:t>worker</a:t>
            </a:r>
            <a:r>
              <a:rPr lang="fr-FR" dirty="0"/>
              <a:t> and </a:t>
            </a:r>
            <a:r>
              <a:rPr lang="fr-FR" dirty="0" err="1"/>
              <a:t>scientist</a:t>
            </a:r>
            <a:r>
              <a:rPr lang="fr-FR" dirty="0"/>
              <a:t> at their places, </a:t>
            </a:r>
            <a:r>
              <a:rPr lang="fr-FR" dirty="0" err="1"/>
              <a:t>usually</a:t>
            </a:r>
            <a:r>
              <a:rPr lang="fr-FR" dirty="0"/>
              <a:t> with powers and </a:t>
            </a:r>
            <a:r>
              <a:rPr lang="fr-FR" dirty="0" err="1"/>
              <a:t>weapons</a:t>
            </a:r>
            <a:r>
              <a:rPr lang="fr-FR" dirty="0"/>
              <a:t>.</a:t>
            </a:r>
          </a:p>
          <a:p>
            <a:r>
              <a:rPr lang="fr-FR" dirty="0"/>
              <a:t>Have a </a:t>
            </a:r>
            <a:r>
              <a:rPr lang="fr-FR" dirty="0" err="1"/>
              <a:t>pretty</a:t>
            </a:r>
            <a:r>
              <a:rPr lang="fr-FR" dirty="0"/>
              <a:t> good standard of living.</a:t>
            </a:r>
          </a:p>
          <a:p>
            <a:r>
              <a:rPr lang="fr-FR" dirty="0"/>
              <a:t>"</a:t>
            </a:r>
            <a:r>
              <a:rPr lang="fr-FR" dirty="0" err="1"/>
              <a:t>Dehumanised</a:t>
            </a:r>
            <a:r>
              <a:rPr lang="fr-FR" dirty="0"/>
              <a:t>", need to </a:t>
            </a:r>
            <a:r>
              <a:rPr lang="fr-FR" dirty="0" err="1"/>
              <a:t>please</a:t>
            </a:r>
            <a:r>
              <a:rPr lang="fr-FR" dirty="0"/>
              <a:t> leader to keep their places.</a:t>
            </a:r>
          </a:p>
          <a:p>
            <a:r>
              <a:rPr lang="fr-FR" dirty="0"/>
              <a:t>No real culture or </a:t>
            </a:r>
            <a:r>
              <a:rPr lang="fr-FR" dirty="0" err="1"/>
              <a:t>entertainement</a:t>
            </a:r>
            <a:r>
              <a:rPr lang="fr-FR" dirty="0"/>
              <a:t>, most of the time the </a:t>
            </a:r>
            <a:r>
              <a:rPr lang="fr-FR" dirty="0" err="1"/>
              <a:t>leader’s</a:t>
            </a:r>
            <a:r>
              <a:rPr lang="fr-FR" dirty="0"/>
              <a:t> one.</a:t>
            </a:r>
          </a:p>
        </p:txBody>
      </p:sp>
      <p:pic>
        <p:nvPicPr>
          <p:cNvPr id="11" name="Image 10">
            <a:extLst>
              <a:ext uri="{FF2B5EF4-FFF2-40B4-BE49-F238E27FC236}">
                <a16:creationId xmlns:a16="http://schemas.microsoft.com/office/drawing/2014/main" id="{D5514373-6AF9-C92A-1D4F-A66DD8E35DF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140" y="1369981"/>
            <a:ext cx="3600000" cy="2159459"/>
          </a:xfrm>
          <a:prstGeom prst="rect">
            <a:avLst/>
          </a:prstGeom>
          <a:ln>
            <a:solidFill>
              <a:schemeClr val="tx1"/>
            </a:solidFill>
          </a:ln>
        </p:spPr>
      </p:pic>
      <p:sp>
        <p:nvSpPr>
          <p:cNvPr id="12" name="ZoneTexte 11">
            <a:extLst>
              <a:ext uri="{FF2B5EF4-FFF2-40B4-BE49-F238E27FC236}">
                <a16:creationId xmlns:a16="http://schemas.microsoft.com/office/drawing/2014/main" id="{33C453FA-D039-C9E7-82D4-42A65E99B4E1}"/>
              </a:ext>
            </a:extLst>
          </p:cNvPr>
          <p:cNvSpPr txBox="1"/>
          <p:nvPr/>
        </p:nvSpPr>
        <p:spPr>
          <a:xfrm>
            <a:off x="113581" y="4662077"/>
            <a:ext cx="11964837" cy="338554"/>
          </a:xfrm>
          <a:prstGeom prst="rect">
            <a:avLst/>
          </a:prstGeom>
          <a:noFill/>
        </p:spPr>
        <p:txBody>
          <a:bodyPr wrap="square" rtlCol="0">
            <a:spAutoFit/>
          </a:bodyPr>
          <a:lstStyle/>
          <a:p>
            <a:pPr algn="ctr"/>
            <a:r>
              <a:rPr lang="fr-FR" sz="1600" dirty="0"/>
              <a:t>Live </a:t>
            </a:r>
            <a:r>
              <a:rPr lang="fr-FR" sz="1600" dirty="0" err="1"/>
              <a:t>under</a:t>
            </a:r>
            <a:r>
              <a:rPr lang="fr-FR" sz="1600" dirty="0"/>
              <a:t> </a:t>
            </a:r>
            <a:r>
              <a:rPr lang="fr-FR" sz="1600" dirty="0" err="1"/>
              <a:t>cities</a:t>
            </a:r>
            <a:r>
              <a:rPr lang="fr-FR" sz="1600" dirty="0"/>
              <a:t> in </a:t>
            </a:r>
            <a:r>
              <a:rPr lang="fr-FR" sz="1600" dirty="0" err="1"/>
              <a:t>brutalist</a:t>
            </a:r>
            <a:r>
              <a:rPr lang="fr-FR" sz="1600" dirty="0"/>
              <a:t> style architecture. They can go to </a:t>
            </a:r>
            <a:r>
              <a:rPr lang="fr-FR" sz="1600" dirty="0" err="1"/>
              <a:t>cities</a:t>
            </a:r>
            <a:r>
              <a:rPr lang="fr-FR" sz="1600" dirty="0"/>
              <a:t>, most of the time for business</a:t>
            </a:r>
          </a:p>
        </p:txBody>
      </p:sp>
      <p:pic>
        <p:nvPicPr>
          <p:cNvPr id="13" name="Image 12">
            <a:extLst>
              <a:ext uri="{FF2B5EF4-FFF2-40B4-BE49-F238E27FC236}">
                <a16:creationId xmlns:a16="http://schemas.microsoft.com/office/drawing/2014/main" id="{A6839339-44E4-DEBE-5EB6-F1320DD25F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0933" y="5020285"/>
            <a:ext cx="2172780" cy="1224000"/>
          </a:xfrm>
          <a:prstGeom prst="rect">
            <a:avLst/>
          </a:prstGeom>
          <a:ln>
            <a:solidFill>
              <a:schemeClr val="tx1"/>
            </a:solidFill>
          </a:ln>
        </p:spPr>
      </p:pic>
      <p:pic>
        <p:nvPicPr>
          <p:cNvPr id="14" name="Image 13">
            <a:extLst>
              <a:ext uri="{FF2B5EF4-FFF2-40B4-BE49-F238E27FC236}">
                <a16:creationId xmlns:a16="http://schemas.microsoft.com/office/drawing/2014/main" id="{0A17C634-3BBE-A067-42D5-897D1572E50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022752" y="5190986"/>
            <a:ext cx="2176001" cy="1224000"/>
          </a:xfrm>
          <a:prstGeom prst="rect">
            <a:avLst/>
          </a:prstGeom>
          <a:ln>
            <a:solidFill>
              <a:schemeClr val="tx1"/>
            </a:solidFill>
          </a:ln>
        </p:spPr>
      </p:pic>
      <p:pic>
        <p:nvPicPr>
          <p:cNvPr id="7" name="Image 6">
            <a:extLst>
              <a:ext uri="{FF2B5EF4-FFF2-40B4-BE49-F238E27FC236}">
                <a16:creationId xmlns:a16="http://schemas.microsoft.com/office/drawing/2014/main" id="{BE124D83-1F7A-339D-A6E2-A7A0CD570A9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97974" y="3115780"/>
            <a:ext cx="2170212" cy="1224000"/>
          </a:xfrm>
          <a:prstGeom prst="rect">
            <a:avLst/>
          </a:prstGeom>
          <a:ln>
            <a:solidFill>
              <a:schemeClr val="tx1"/>
            </a:solidFill>
          </a:ln>
        </p:spPr>
      </p:pic>
      <p:pic>
        <p:nvPicPr>
          <p:cNvPr id="8" name="Image 7">
            <a:extLst>
              <a:ext uri="{FF2B5EF4-FFF2-40B4-BE49-F238E27FC236}">
                <a16:creationId xmlns:a16="http://schemas.microsoft.com/office/drawing/2014/main" id="{509FC70B-2713-D515-2996-DFB960E96B7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76080" y="3258269"/>
            <a:ext cx="2364238" cy="1224000"/>
          </a:xfrm>
          <a:prstGeom prst="rect">
            <a:avLst/>
          </a:prstGeom>
          <a:ln>
            <a:solidFill>
              <a:schemeClr val="tx1"/>
            </a:solidFill>
          </a:ln>
        </p:spPr>
      </p:pic>
      <p:pic>
        <p:nvPicPr>
          <p:cNvPr id="9" name="Image 8">
            <a:extLst>
              <a:ext uri="{FF2B5EF4-FFF2-40B4-BE49-F238E27FC236}">
                <a16:creationId xmlns:a16="http://schemas.microsoft.com/office/drawing/2014/main" id="{A0C11B4E-A116-D258-D7AC-7FF5A56AD91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144171" y="3110117"/>
            <a:ext cx="1835104" cy="1224000"/>
          </a:xfrm>
          <a:prstGeom prst="rect">
            <a:avLst/>
          </a:prstGeom>
          <a:ln>
            <a:solidFill>
              <a:schemeClr val="tx1"/>
            </a:solidFill>
          </a:ln>
        </p:spPr>
      </p:pic>
      <p:pic>
        <p:nvPicPr>
          <p:cNvPr id="15" name="Image 14">
            <a:extLst>
              <a:ext uri="{FF2B5EF4-FFF2-40B4-BE49-F238E27FC236}">
                <a16:creationId xmlns:a16="http://schemas.microsoft.com/office/drawing/2014/main" id="{50678FB0-4F1E-76B7-7D9F-A9B687F3FD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26860" y="3261543"/>
            <a:ext cx="2176000" cy="1224000"/>
          </a:xfrm>
          <a:prstGeom prst="rect">
            <a:avLst/>
          </a:prstGeom>
          <a:ln>
            <a:solidFill>
              <a:schemeClr val="tx1"/>
            </a:solidFill>
          </a:ln>
        </p:spPr>
      </p:pic>
      <p:pic>
        <p:nvPicPr>
          <p:cNvPr id="16" name="Image 15">
            <a:extLst>
              <a:ext uri="{FF2B5EF4-FFF2-40B4-BE49-F238E27FC236}">
                <a16:creationId xmlns:a16="http://schemas.microsoft.com/office/drawing/2014/main" id="{C4B6D308-C90D-50F8-6B86-DE2FC0DCDE3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198753" y="5085170"/>
            <a:ext cx="2176000" cy="1224000"/>
          </a:xfrm>
          <a:prstGeom prst="rect">
            <a:avLst/>
          </a:prstGeom>
          <a:ln>
            <a:solidFill>
              <a:schemeClr val="tx1"/>
            </a:solidFill>
          </a:ln>
        </p:spPr>
      </p:pic>
      <p:pic>
        <p:nvPicPr>
          <p:cNvPr id="17" name="Image 16">
            <a:extLst>
              <a:ext uri="{FF2B5EF4-FFF2-40B4-BE49-F238E27FC236}">
                <a16:creationId xmlns:a16="http://schemas.microsoft.com/office/drawing/2014/main" id="{855DFEA4-FD7A-6F41-E728-D95CEAC18FD9}"/>
              </a:ext>
            </a:extLst>
          </p:cNvPr>
          <p:cNvPicPr>
            <a:picLocks noChangeAspect="1"/>
          </p:cNvPicPr>
          <p:nvPr/>
        </p:nvPicPr>
        <p:blipFill>
          <a:blip r:embed="rId10"/>
          <a:stretch>
            <a:fillRect/>
          </a:stretch>
        </p:blipFill>
        <p:spPr>
          <a:xfrm>
            <a:off x="7374753" y="5211023"/>
            <a:ext cx="1836459" cy="1224000"/>
          </a:xfrm>
          <a:prstGeom prst="rect">
            <a:avLst/>
          </a:prstGeom>
          <a:ln>
            <a:solidFill>
              <a:schemeClr val="tx1"/>
            </a:solidFill>
          </a:ln>
        </p:spPr>
      </p:pic>
      <p:pic>
        <p:nvPicPr>
          <p:cNvPr id="18" name="Image 17">
            <a:extLst>
              <a:ext uri="{FF2B5EF4-FFF2-40B4-BE49-F238E27FC236}">
                <a16:creationId xmlns:a16="http://schemas.microsoft.com/office/drawing/2014/main" id="{5C5D905A-C38E-7AE5-BC77-B2C87C2E82F3}"/>
              </a:ext>
            </a:extLst>
          </p:cNvPr>
          <p:cNvPicPr>
            <a:picLocks noChangeAspect="1"/>
          </p:cNvPicPr>
          <p:nvPr/>
        </p:nvPicPr>
        <p:blipFill>
          <a:blip r:embed="rId11"/>
          <a:stretch>
            <a:fillRect/>
          </a:stretch>
        </p:blipFill>
        <p:spPr>
          <a:xfrm>
            <a:off x="9211212" y="5082900"/>
            <a:ext cx="1836000" cy="1224000"/>
          </a:xfrm>
          <a:prstGeom prst="rect">
            <a:avLst/>
          </a:prstGeom>
          <a:ln>
            <a:solidFill>
              <a:schemeClr val="tx1"/>
            </a:solidFill>
          </a:ln>
        </p:spPr>
      </p:pic>
    </p:spTree>
    <p:extLst>
      <p:ext uri="{BB962C8B-B14F-4D97-AF65-F5344CB8AC3E}">
        <p14:creationId xmlns:p14="http://schemas.microsoft.com/office/powerpoint/2010/main" val="2665628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a:t>
            </a:r>
            <a:r>
              <a:rPr lang="fr-FR" dirty="0" err="1"/>
              <a:t>Scientist</a:t>
            </a:r>
            <a:endParaRPr lang="fr-FR" dirty="0"/>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9</a:t>
            </a:fld>
            <a:endParaRPr lang="en-GB"/>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pic>
        <p:nvPicPr>
          <p:cNvPr id="7" name="Image 6">
            <a:extLst>
              <a:ext uri="{FF2B5EF4-FFF2-40B4-BE49-F238E27FC236}">
                <a16:creationId xmlns:a16="http://schemas.microsoft.com/office/drawing/2014/main" id="{59781324-D131-A5C7-321C-6C0BDB99036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5703" y="5087759"/>
            <a:ext cx="2478987" cy="1224000"/>
          </a:xfrm>
          <a:prstGeom prst="rect">
            <a:avLst/>
          </a:prstGeom>
          <a:ln>
            <a:solidFill>
              <a:schemeClr val="tx1"/>
            </a:solidFill>
          </a:ln>
        </p:spPr>
      </p:pic>
      <p:pic>
        <p:nvPicPr>
          <p:cNvPr id="10" name="Image 9">
            <a:extLst>
              <a:ext uri="{FF2B5EF4-FFF2-40B4-BE49-F238E27FC236}">
                <a16:creationId xmlns:a16="http://schemas.microsoft.com/office/drawing/2014/main" id="{BAE025C7-F7AD-8F47-5F68-CD96831DC4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45665" y="5187232"/>
            <a:ext cx="2713719" cy="1224000"/>
          </a:xfrm>
          <a:prstGeom prst="rect">
            <a:avLst/>
          </a:prstGeom>
          <a:ln>
            <a:solidFill>
              <a:schemeClr val="tx1"/>
            </a:solidFill>
          </a:ln>
        </p:spPr>
      </p:pic>
      <p:sp>
        <p:nvSpPr>
          <p:cNvPr id="11" name="ZoneTexte 10">
            <a:extLst>
              <a:ext uri="{FF2B5EF4-FFF2-40B4-BE49-F238E27FC236}">
                <a16:creationId xmlns:a16="http://schemas.microsoft.com/office/drawing/2014/main" id="{9DC4BC9F-D188-F92E-46E0-CDE834350F0F}"/>
              </a:ext>
            </a:extLst>
          </p:cNvPr>
          <p:cNvSpPr txBox="1"/>
          <p:nvPr/>
        </p:nvSpPr>
        <p:spPr>
          <a:xfrm>
            <a:off x="3834240" y="1078955"/>
            <a:ext cx="8268620" cy="1754326"/>
          </a:xfrm>
          <a:prstGeom prst="rect">
            <a:avLst/>
          </a:prstGeom>
          <a:noFill/>
        </p:spPr>
        <p:txBody>
          <a:bodyPr wrap="square" rtlCol="0">
            <a:spAutoFit/>
          </a:bodyPr>
          <a:lstStyle/>
          <a:p>
            <a:r>
              <a:rPr lang="fr-FR" dirty="0"/>
              <a:t>Make </a:t>
            </a:r>
            <a:r>
              <a:rPr lang="fr-FR" dirty="0" err="1"/>
              <a:t>experience</a:t>
            </a:r>
            <a:r>
              <a:rPr lang="fr-FR" dirty="0"/>
              <a:t> and test </a:t>
            </a:r>
            <a:r>
              <a:rPr lang="fr-FR" dirty="0" err="1"/>
              <a:t>product</a:t>
            </a:r>
            <a:r>
              <a:rPr lang="fr-FR" dirty="0"/>
              <a:t> on </a:t>
            </a:r>
            <a:r>
              <a:rPr lang="fr-FR" dirty="0" err="1"/>
              <a:t>workers</a:t>
            </a:r>
            <a:endParaRPr lang="fr-FR" dirty="0"/>
          </a:p>
          <a:p>
            <a:r>
              <a:rPr lang="fr-FR" dirty="0"/>
              <a:t>Some really want to make their </a:t>
            </a:r>
            <a:r>
              <a:rPr lang="fr-FR" dirty="0" err="1"/>
              <a:t>experiences</a:t>
            </a:r>
            <a:r>
              <a:rPr lang="fr-FR" dirty="0"/>
              <a:t>, some </a:t>
            </a:r>
            <a:r>
              <a:rPr lang="fr-FR" dirty="0" err="1"/>
              <a:t>try</a:t>
            </a:r>
            <a:r>
              <a:rPr lang="fr-FR" dirty="0"/>
              <a:t> to change </a:t>
            </a:r>
            <a:r>
              <a:rPr lang="fr-FR" dirty="0" err="1"/>
              <a:t>things</a:t>
            </a:r>
            <a:r>
              <a:rPr lang="fr-FR" dirty="0"/>
              <a:t> but most of them </a:t>
            </a:r>
            <a:r>
              <a:rPr lang="fr-FR" dirty="0" err="1"/>
              <a:t>just</a:t>
            </a:r>
            <a:r>
              <a:rPr lang="fr-FR" dirty="0"/>
              <a:t> do their jobs.</a:t>
            </a:r>
          </a:p>
          <a:p>
            <a:r>
              <a:rPr lang="fr-FR" dirty="0"/>
              <a:t>Dont really have a lot but most of their </a:t>
            </a:r>
            <a:r>
              <a:rPr lang="fr-FR" dirty="0" err="1"/>
              <a:t>lifes</a:t>
            </a:r>
            <a:r>
              <a:rPr lang="fr-FR" dirty="0"/>
              <a:t> is focus on their </a:t>
            </a:r>
            <a:r>
              <a:rPr lang="fr-FR" dirty="0" err="1"/>
              <a:t>works</a:t>
            </a:r>
            <a:r>
              <a:rPr lang="fr-FR" dirty="0"/>
              <a:t>.</a:t>
            </a:r>
          </a:p>
          <a:p>
            <a:r>
              <a:rPr lang="fr-FR" dirty="0"/>
              <a:t>Have </a:t>
            </a:r>
            <a:r>
              <a:rPr lang="fr-FR" dirty="0" err="1"/>
              <a:t>just</a:t>
            </a:r>
            <a:r>
              <a:rPr lang="fr-FR" dirty="0"/>
              <a:t> </a:t>
            </a:r>
            <a:r>
              <a:rPr lang="fr-FR" dirty="0" err="1"/>
              <a:t>what</a:t>
            </a:r>
            <a:r>
              <a:rPr lang="fr-FR" dirty="0"/>
              <a:t> they need to live but not much more, </a:t>
            </a:r>
            <a:r>
              <a:rPr lang="fr-FR" dirty="0" err="1"/>
              <a:t>almost</a:t>
            </a:r>
            <a:r>
              <a:rPr lang="fr-FR" dirty="0"/>
              <a:t> no access to entertainment.</a:t>
            </a:r>
          </a:p>
        </p:txBody>
      </p:sp>
      <p:sp>
        <p:nvSpPr>
          <p:cNvPr id="12" name="ZoneTexte 11">
            <a:extLst>
              <a:ext uri="{FF2B5EF4-FFF2-40B4-BE49-F238E27FC236}">
                <a16:creationId xmlns:a16="http://schemas.microsoft.com/office/drawing/2014/main" id="{7FB4030D-3B24-7F9D-8750-5872B3606466}"/>
              </a:ext>
            </a:extLst>
          </p:cNvPr>
          <p:cNvSpPr txBox="1"/>
          <p:nvPr/>
        </p:nvSpPr>
        <p:spPr>
          <a:xfrm>
            <a:off x="125227" y="4674352"/>
            <a:ext cx="11964837" cy="338554"/>
          </a:xfrm>
          <a:prstGeom prst="rect">
            <a:avLst/>
          </a:prstGeom>
          <a:noFill/>
        </p:spPr>
        <p:txBody>
          <a:bodyPr wrap="square" rtlCol="0">
            <a:spAutoFit/>
          </a:bodyPr>
          <a:lstStyle/>
          <a:p>
            <a:pPr algn="ctr"/>
            <a:r>
              <a:rPr lang="fr-FR" sz="1600" dirty="0"/>
              <a:t>Live at a </a:t>
            </a:r>
            <a:r>
              <a:rPr lang="fr-FR" sz="1600" dirty="0" err="1"/>
              <a:t>special</a:t>
            </a:r>
            <a:r>
              <a:rPr lang="fr-FR" sz="1600" dirty="0"/>
              <a:t> hidden floor, </a:t>
            </a:r>
            <a:r>
              <a:rPr lang="fr-FR" sz="1600" dirty="0" err="1"/>
              <a:t>kept</a:t>
            </a:r>
            <a:r>
              <a:rPr lang="fr-FR" sz="1600" dirty="0"/>
              <a:t> secret to </a:t>
            </a:r>
            <a:r>
              <a:rPr lang="fr-FR" sz="1600" dirty="0" err="1"/>
              <a:t>workers</a:t>
            </a:r>
            <a:endParaRPr lang="fr-FR" sz="1600" dirty="0"/>
          </a:p>
        </p:txBody>
      </p:sp>
      <p:pic>
        <p:nvPicPr>
          <p:cNvPr id="8" name="Image 7">
            <a:extLst>
              <a:ext uri="{FF2B5EF4-FFF2-40B4-BE49-F238E27FC236}">
                <a16:creationId xmlns:a16="http://schemas.microsoft.com/office/drawing/2014/main" id="{FBA56675-F8B2-4A30-D14E-BE329CD833A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08403" y="3045694"/>
            <a:ext cx="2830120" cy="1224000"/>
          </a:xfrm>
          <a:prstGeom prst="rect">
            <a:avLst/>
          </a:prstGeom>
          <a:ln>
            <a:solidFill>
              <a:schemeClr val="tx1"/>
            </a:solidFill>
          </a:ln>
        </p:spPr>
      </p:pic>
      <p:pic>
        <p:nvPicPr>
          <p:cNvPr id="13" name="Image 12">
            <a:extLst>
              <a:ext uri="{FF2B5EF4-FFF2-40B4-BE49-F238E27FC236}">
                <a16:creationId xmlns:a16="http://schemas.microsoft.com/office/drawing/2014/main" id="{53F7A789-BC15-5C53-52F9-5FEAFD79935B}"/>
              </a:ext>
            </a:extLst>
          </p:cNvPr>
          <p:cNvPicPr>
            <a:picLocks noChangeAspect="1"/>
          </p:cNvPicPr>
          <p:nvPr/>
        </p:nvPicPr>
        <p:blipFill>
          <a:blip r:embed="rId6"/>
          <a:stretch>
            <a:fillRect/>
          </a:stretch>
        </p:blipFill>
        <p:spPr>
          <a:xfrm>
            <a:off x="6077670" y="3200191"/>
            <a:ext cx="2364164" cy="1224000"/>
          </a:xfrm>
          <a:prstGeom prst="rect">
            <a:avLst/>
          </a:prstGeom>
          <a:ln>
            <a:solidFill>
              <a:schemeClr val="tx1"/>
            </a:solidFill>
          </a:ln>
        </p:spPr>
      </p:pic>
      <p:pic>
        <p:nvPicPr>
          <p:cNvPr id="15" name="Image 14">
            <a:extLst>
              <a:ext uri="{FF2B5EF4-FFF2-40B4-BE49-F238E27FC236}">
                <a16:creationId xmlns:a16="http://schemas.microsoft.com/office/drawing/2014/main" id="{82649861-5EDD-96D1-567F-42379CDEB931}"/>
              </a:ext>
            </a:extLst>
          </p:cNvPr>
          <p:cNvPicPr>
            <a:picLocks noChangeAspect="1"/>
          </p:cNvPicPr>
          <p:nvPr/>
        </p:nvPicPr>
        <p:blipFill>
          <a:blip r:embed="rId7"/>
          <a:stretch>
            <a:fillRect/>
          </a:stretch>
        </p:blipFill>
        <p:spPr>
          <a:xfrm>
            <a:off x="3834240" y="3045694"/>
            <a:ext cx="2176861" cy="1224000"/>
          </a:xfrm>
          <a:prstGeom prst="rect">
            <a:avLst/>
          </a:prstGeom>
          <a:ln>
            <a:solidFill>
              <a:schemeClr val="tx1"/>
            </a:solidFill>
          </a:ln>
        </p:spPr>
      </p:pic>
      <p:pic>
        <p:nvPicPr>
          <p:cNvPr id="16" name="Image 15">
            <a:extLst>
              <a:ext uri="{FF2B5EF4-FFF2-40B4-BE49-F238E27FC236}">
                <a16:creationId xmlns:a16="http://schemas.microsoft.com/office/drawing/2014/main" id="{7852F70B-DDA0-D548-C0E7-1296CA4ACD1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25227" y="1077625"/>
            <a:ext cx="3600000" cy="2025000"/>
          </a:xfrm>
          <a:prstGeom prst="rect">
            <a:avLst/>
          </a:prstGeom>
          <a:ln>
            <a:solidFill>
              <a:schemeClr val="tx1"/>
            </a:solidFill>
          </a:ln>
        </p:spPr>
      </p:pic>
      <p:pic>
        <p:nvPicPr>
          <p:cNvPr id="17" name="Image 16">
            <a:extLst>
              <a:ext uri="{FF2B5EF4-FFF2-40B4-BE49-F238E27FC236}">
                <a16:creationId xmlns:a16="http://schemas.microsoft.com/office/drawing/2014/main" id="{F17B6DF9-FF45-4A81-E1AF-4EC24A128F00}"/>
              </a:ext>
            </a:extLst>
          </p:cNvPr>
          <p:cNvPicPr>
            <a:picLocks noChangeAspect="1"/>
          </p:cNvPicPr>
          <p:nvPr/>
        </p:nvPicPr>
        <p:blipFill>
          <a:blip r:embed="rId9"/>
          <a:stretch>
            <a:fillRect/>
          </a:stretch>
        </p:blipFill>
        <p:spPr>
          <a:xfrm>
            <a:off x="920820" y="4971232"/>
            <a:ext cx="1440000" cy="1440000"/>
          </a:xfrm>
          <a:prstGeom prst="rect">
            <a:avLst/>
          </a:prstGeom>
          <a:ln>
            <a:solidFill>
              <a:schemeClr val="tx1"/>
            </a:solidFill>
          </a:ln>
        </p:spPr>
      </p:pic>
      <p:pic>
        <p:nvPicPr>
          <p:cNvPr id="18" name="Image 17">
            <a:extLst>
              <a:ext uri="{FF2B5EF4-FFF2-40B4-BE49-F238E27FC236}">
                <a16:creationId xmlns:a16="http://schemas.microsoft.com/office/drawing/2014/main" id="{3242A664-39A0-D6BA-01C1-1356C7CFBCC5}"/>
              </a:ext>
            </a:extLst>
          </p:cNvPr>
          <p:cNvPicPr>
            <a:picLocks noChangeAspect="1"/>
          </p:cNvPicPr>
          <p:nvPr/>
        </p:nvPicPr>
        <p:blipFill>
          <a:blip r:embed="rId10"/>
          <a:stretch>
            <a:fillRect/>
          </a:stretch>
        </p:blipFill>
        <p:spPr>
          <a:xfrm>
            <a:off x="7559384" y="5087759"/>
            <a:ext cx="2356095" cy="1224000"/>
          </a:xfrm>
          <a:prstGeom prst="rect">
            <a:avLst/>
          </a:prstGeom>
          <a:ln>
            <a:solidFill>
              <a:schemeClr val="tx1"/>
            </a:solidFill>
          </a:ln>
        </p:spPr>
      </p:pic>
      <p:pic>
        <p:nvPicPr>
          <p:cNvPr id="19" name="Image 18">
            <a:extLst>
              <a:ext uri="{FF2B5EF4-FFF2-40B4-BE49-F238E27FC236}">
                <a16:creationId xmlns:a16="http://schemas.microsoft.com/office/drawing/2014/main" id="{F8622238-E037-4CF4-B6BE-515BCB765CAD}"/>
              </a:ext>
            </a:extLst>
          </p:cNvPr>
          <p:cNvPicPr>
            <a:picLocks noChangeAspect="1"/>
          </p:cNvPicPr>
          <p:nvPr/>
        </p:nvPicPr>
        <p:blipFill>
          <a:blip r:embed="rId11"/>
          <a:stretch>
            <a:fillRect/>
          </a:stretch>
        </p:blipFill>
        <p:spPr>
          <a:xfrm>
            <a:off x="9915479" y="4971232"/>
            <a:ext cx="1440000" cy="1440000"/>
          </a:xfrm>
          <a:prstGeom prst="rect">
            <a:avLst/>
          </a:prstGeom>
          <a:ln>
            <a:solidFill>
              <a:schemeClr val="tx1"/>
            </a:solidFill>
          </a:ln>
        </p:spPr>
      </p:pic>
      <p:pic>
        <p:nvPicPr>
          <p:cNvPr id="3" name="Image 2">
            <a:extLst>
              <a:ext uri="{FF2B5EF4-FFF2-40B4-BE49-F238E27FC236}">
                <a16:creationId xmlns:a16="http://schemas.microsoft.com/office/drawing/2014/main" id="{B67A78D2-FB9E-8B74-9470-945BA01E31E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36938" y="3420026"/>
            <a:ext cx="2063037" cy="1080000"/>
          </a:xfrm>
          <a:prstGeom prst="rect">
            <a:avLst/>
          </a:prstGeom>
          <a:ln>
            <a:solidFill>
              <a:schemeClr val="tx1"/>
            </a:solidFill>
          </a:ln>
        </p:spPr>
      </p:pic>
    </p:spTree>
    <p:extLst>
      <p:ext uri="{BB962C8B-B14F-4D97-AF65-F5344CB8AC3E}">
        <p14:creationId xmlns:p14="http://schemas.microsoft.com/office/powerpoint/2010/main" val="79198555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1857</TotalTime>
  <Words>2307</Words>
  <Application>Microsoft Office PowerPoint</Application>
  <PresentationFormat>Grand écran</PresentationFormat>
  <Paragraphs>235</Paragraphs>
  <Slides>18</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18</vt:i4>
      </vt:variant>
    </vt:vector>
  </HeadingPairs>
  <TitlesOfParts>
    <vt:vector size="26" baseType="lpstr">
      <vt:lpstr>Aptos ExtraBold</vt:lpstr>
      <vt:lpstr>Arial</vt:lpstr>
      <vt:lpstr>Calibri</vt:lpstr>
      <vt:lpstr>Century Gothic</vt:lpstr>
      <vt:lpstr>Century Gothic (En-têtes)</vt:lpstr>
      <vt:lpstr>Palatino Linotype</vt:lpstr>
      <vt:lpstr>Palatino Linotype (Body)</vt:lpstr>
      <vt:lpstr>Office Theme</vt:lpstr>
      <vt:lpstr>The Calisto Infinite</vt:lpstr>
      <vt:lpstr>Synopsis</vt:lpstr>
      <vt:lpstr>Lore – solar system</vt:lpstr>
      <vt:lpstr>Venus</vt:lpstr>
      <vt:lpstr>Venusian system - Caste</vt:lpstr>
      <vt:lpstr>Caste - Floors</vt:lpstr>
      <vt:lpstr>Caste - Leader</vt:lpstr>
      <vt:lpstr>Caste - Manager</vt:lpstr>
      <vt:lpstr>Caste - Scientist</vt:lpstr>
      <vt:lpstr>Caste - Worker</vt:lpstr>
      <vt:lpstr>Characters – Main character</vt:lpstr>
      <vt:lpstr>Characters – Characters to rescue</vt:lpstr>
      <vt:lpstr>Characters – Alien scientist</vt:lpstr>
      <vt:lpstr>Characters – Alien Worker</vt:lpstr>
      <vt:lpstr>Minions</vt:lpstr>
      <vt:lpstr>Story Steps</vt:lpstr>
      <vt:lpstr>Complete Story</vt:lpstr>
      <vt:lpstr>Complete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Calisto Infinite</dc:title>
  <dc:creator>Rémy MELINON</dc:creator>
  <cp:lastModifiedBy>rémy melinon</cp:lastModifiedBy>
  <cp:revision>219</cp:revision>
  <dcterms:created xsi:type="dcterms:W3CDTF">2023-10-17T08:13:26Z</dcterms:created>
  <dcterms:modified xsi:type="dcterms:W3CDTF">2023-11-04T18:05:25Z</dcterms:modified>
</cp:coreProperties>
</file>